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9" r:id="rId1"/>
  </p:sldMasterIdLst>
  <p:notesMasterIdLst>
    <p:notesMasterId r:id="rId20"/>
  </p:notesMasterIdLst>
  <p:sldIdLst>
    <p:sldId id="257" r:id="rId2"/>
    <p:sldId id="268" r:id="rId3"/>
    <p:sldId id="269" r:id="rId4"/>
    <p:sldId id="287" r:id="rId5"/>
    <p:sldId id="280" r:id="rId6"/>
    <p:sldId id="282" r:id="rId7"/>
    <p:sldId id="286" r:id="rId8"/>
    <p:sldId id="285" r:id="rId9"/>
    <p:sldId id="270" r:id="rId10"/>
    <p:sldId id="271" r:id="rId11"/>
    <p:sldId id="272" r:id="rId12"/>
    <p:sldId id="273" r:id="rId13"/>
    <p:sldId id="274" r:id="rId14"/>
    <p:sldId id="288" r:id="rId15"/>
    <p:sldId id="275" r:id="rId16"/>
    <p:sldId id="277" r:id="rId17"/>
    <p:sldId id="278" r:id="rId18"/>
    <p:sldId id="279" r:id="rId1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5C0610-9B26-4B33-8896-228EB4754A4D}" type="datetimeFigureOut">
              <a:rPr lang="fr-FR" smtClean="0"/>
              <a:pPr/>
              <a:t>29/06/2015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BED57B-FF78-4955-BDC1-7C0285F278EA}" type="slidenum">
              <a:rPr lang="fr-FR" smtClean="0"/>
              <a:pPr/>
              <a:t>‹N°›</a:t>
            </a:fld>
            <a:endParaRPr lang="fr-FR"/>
          </a:p>
        </p:txBody>
      </p:sp>
    </p:spTree>
    <p:extLst>
      <p:ext uri="{BB962C8B-B14F-4D97-AF65-F5344CB8AC3E}">
        <p14:creationId xmlns:p14="http://schemas.microsoft.com/office/powerpoint/2010/main" val="978501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www.ilo.org/dyn/normlex/fr/f?p=1000:11200:0::NO:11200:P11200_COUNTRY_ID:103259" TargetMode="External"/><Relationship Id="rId3" Type="http://schemas.openxmlformats.org/officeDocument/2006/relationships/hyperlink" Target="http://www.ilo.org/dyn/normlex/fr/f?p=NORMLEXPUB:91:0::NO:91:P91_INSTRUMENT_ID:312331:NO" TargetMode="External"/><Relationship Id="rId7" Type="http://schemas.openxmlformats.org/officeDocument/2006/relationships/hyperlink" Target="http://www.ilo.org/dyn/normlex/fr/f?p=1000:11200:0::NO:11200:P11200_COUNTRY_ID:102993"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www.ilo.org/dyn/normlex/fr/f?p=1000:11200:0::NO:11200:P11200_COUNTRY_ID:102742" TargetMode="External"/><Relationship Id="rId5" Type="http://schemas.openxmlformats.org/officeDocument/2006/relationships/hyperlink" Target="http://www.ilo.org/dyn/normlex/fr/f?p=1000:11200:0::NO:11200:P11200_COUNTRY_ID:103231" TargetMode="External"/><Relationship Id="rId4" Type="http://schemas.openxmlformats.org/officeDocument/2006/relationships/hyperlink" Target="http://www.ilo.org/dyn/normlex/fr/f?p=1000:11200:0::NO:11200:P11200_COUNTRY_ID:103028" TargetMode="External"/><Relationship Id="rId9" Type="http://schemas.openxmlformats.org/officeDocument/2006/relationships/hyperlink" Target="http://www.ilo.org/dyn/normlex/fr/f?p=1000:11200:0::NO:11200:P11200_COUNTRY_ID:103050"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851A015-30CB-4D57-AA77-24587B5A5257}" type="slidenum">
              <a:rPr lang="fr-FR" smtClean="0"/>
              <a:pPr/>
              <a:t>2</a:t>
            </a:fld>
            <a:endParaRPr lang="fr-FR"/>
          </a:p>
        </p:txBody>
      </p:sp>
    </p:spTree>
    <p:extLst>
      <p:ext uri="{BB962C8B-B14F-4D97-AF65-F5344CB8AC3E}">
        <p14:creationId xmlns:p14="http://schemas.microsoft.com/office/powerpoint/2010/main" val="1840805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85000" lnSpcReduction="20000"/>
          </a:bodyPr>
          <a:lstStyle/>
          <a:p>
            <a:r>
              <a:rPr lang="fr-FR" dirty="0" smtClean="0"/>
              <a:t>MLC: </a:t>
            </a:r>
            <a:r>
              <a:rPr lang="fr-FR" b="1" dirty="0" smtClean="0"/>
              <a:t>Ratifications de MLC - Convention du travail maritime, 2006 (MLC, 2006)</a:t>
            </a:r>
          </a:p>
          <a:p>
            <a:r>
              <a:rPr lang="fr-FR" b="1" dirty="0" smtClean="0"/>
              <a:t>Date d'entrée en vigueur : 20 août 2013</a:t>
            </a:r>
          </a:p>
          <a:p>
            <a:r>
              <a:rPr lang="fr-FR" b="1" dirty="0" smtClean="0"/>
              <a:t>65 ratifications</a:t>
            </a:r>
          </a:p>
          <a:p>
            <a:r>
              <a:rPr lang="fr-FR" dirty="0" smtClean="0"/>
              <a:t>Dénoncée: </a:t>
            </a:r>
            <a:r>
              <a:rPr lang="fr-FR" b="1" dirty="0" smtClean="0"/>
              <a:t>0 </a:t>
            </a:r>
            <a:endParaRPr lang="fr-FR" dirty="0" smtClean="0"/>
          </a:p>
          <a:p>
            <a:r>
              <a:rPr lang="fr-FR" b="1" dirty="0" smtClean="0"/>
              <a:t>Voir aussi</a:t>
            </a:r>
          </a:p>
          <a:p>
            <a:r>
              <a:rPr lang="fr-FR" dirty="0" smtClean="0">
                <a:hlinkClick r:id="rId3"/>
              </a:rPr>
              <a:t>Pays n'ayant pas ratifié</a:t>
            </a:r>
            <a:endParaRPr lang="fr-FR" dirty="0" smtClean="0"/>
          </a:p>
          <a:p>
            <a:r>
              <a:rPr lang="fr-FR" b="1" dirty="0" smtClean="0"/>
              <a:t>Afficher la liste par:</a:t>
            </a:r>
          </a:p>
          <a:p>
            <a:r>
              <a:rPr lang="fr-FR" dirty="0" smtClean="0"/>
              <a:t>Pays Statut de la convention </a:t>
            </a:r>
          </a:p>
          <a:p>
            <a:r>
              <a:rPr lang="fr-FR" b="1" dirty="0" smtClean="0"/>
              <a:t>Numéro</a:t>
            </a:r>
          </a:p>
          <a:p>
            <a:r>
              <a:rPr lang="fr-FR" dirty="0" err="1" smtClean="0">
                <a:hlinkClick r:id="rId4"/>
              </a:rPr>
              <a:t>Bénin</a:t>
            </a:r>
            <a:r>
              <a:rPr lang="fr-FR" dirty="0" err="1" smtClean="0"/>
              <a:t>Conformément</a:t>
            </a:r>
            <a:r>
              <a:rPr lang="fr-FR" dirty="0" smtClean="0"/>
              <a:t> aux paragraphes 2 et 10 de la norme A4.5, le gouvernement a précisé les branches de sécurité sociale suivantes: prestations de vieillesse; prestations en cas d’accident du travail ou de maladie professionnelle; prestations familiales; prestations de maternité; prestations d’invalidité et prestations de survivant. </a:t>
            </a:r>
            <a:r>
              <a:rPr lang="fr-FR" dirty="0" smtClean="0">
                <a:effectLst/>
              </a:rPr>
              <a:t>13 juin 2011 En vigueur </a:t>
            </a:r>
          </a:p>
          <a:p>
            <a:r>
              <a:rPr lang="fr-FR" dirty="0" err="1" smtClean="0">
                <a:hlinkClick r:id="rId5"/>
              </a:rPr>
              <a:t>Ghana</a:t>
            </a:r>
            <a:r>
              <a:rPr lang="fr-FR" dirty="0" err="1" smtClean="0"/>
              <a:t>Conformément</a:t>
            </a:r>
            <a:r>
              <a:rPr lang="fr-FR" dirty="0" smtClean="0"/>
              <a:t> aux paragraphes 2 et 10 de la norme A4.5, le gouvernement a précisé les branches de sécurité sociale suivantes : soins médicaux; indemnités de maladie; prestations de vieillesse; prestations en cas d’accident du travail ou de maladie professionnelle; prestations de maternité; prestations d’invalidité et prestations de survivant. </a:t>
            </a:r>
            <a:r>
              <a:rPr lang="fr-FR" dirty="0" smtClean="0">
                <a:effectLst/>
              </a:rPr>
              <a:t>16 août 2013 En vigueur </a:t>
            </a:r>
            <a:r>
              <a:rPr lang="fr-FR" dirty="0" err="1" smtClean="0">
                <a:hlinkClick r:id="rId6"/>
              </a:rPr>
              <a:t>Libéria</a:t>
            </a:r>
            <a:r>
              <a:rPr lang="fr-FR" dirty="0" err="1" smtClean="0"/>
              <a:t>Conformément</a:t>
            </a:r>
            <a:r>
              <a:rPr lang="fr-FR" dirty="0" smtClean="0"/>
              <a:t> aux paragraphes 2 et 10 de la norme A4.5, le gouvernement a précisé les branches de sécurité sociale suivantes: prestations de vieillesse; prestations en cas d’accident du travail ou de maladie professionnelle et prestations d’invalidité. </a:t>
            </a:r>
            <a:r>
              <a:rPr lang="fr-FR" dirty="0" smtClean="0">
                <a:effectLst/>
              </a:rPr>
              <a:t>07 juin 2006 En vigueur </a:t>
            </a:r>
            <a:endParaRPr lang="fr-FR" dirty="0" smtClean="0"/>
          </a:p>
          <a:p>
            <a:r>
              <a:rPr lang="fr-FR" dirty="0" err="1" smtClean="0">
                <a:hlinkClick r:id="rId7"/>
              </a:rPr>
              <a:t>Maroc</a:t>
            </a:r>
            <a:r>
              <a:rPr lang="fr-FR" dirty="0" err="1" smtClean="0"/>
              <a:t>Conformément</a:t>
            </a:r>
            <a:r>
              <a:rPr lang="fr-FR" dirty="0" smtClean="0"/>
              <a:t> aux paragraphes 2 et 10 de la norme A4.5, le gouvernement a précisé les branches de sécurité sociale suivantes: indemnités de maladie; prestations de vieillesse; prestations en cas d’accident du travail ou de maladie professionnelle; prestations familiales; prestations de maternité; prestations d’invalidité et prestations de survivant. </a:t>
            </a:r>
            <a:r>
              <a:rPr lang="fr-FR" dirty="0" smtClean="0">
                <a:effectLst/>
              </a:rPr>
              <a:t>10 sept. 2012 En vigueur </a:t>
            </a:r>
            <a:endParaRPr lang="fr-FR" dirty="0" smtClean="0"/>
          </a:p>
          <a:p>
            <a:r>
              <a:rPr lang="fr-FR" dirty="0" err="1" smtClean="0">
                <a:hlinkClick r:id="rId8"/>
              </a:rPr>
              <a:t>Nigéria</a:t>
            </a:r>
            <a:r>
              <a:rPr lang="fr-FR" dirty="0" err="1" smtClean="0"/>
              <a:t>Conformément</a:t>
            </a:r>
            <a:r>
              <a:rPr lang="fr-FR" dirty="0" smtClean="0"/>
              <a:t> aux paragraphes 2 et 10 de la norme A4.5, le gouvernement a précisé les branches de sécurité sociale suivantes : soins médicaux; indemnités de maladie; prestations de vieillesse; prestations en cas d’accident du travail ou de maladie professionnelle; prestations familiales; prestations de maternité et prestations d’invalidité. </a:t>
            </a:r>
            <a:r>
              <a:rPr lang="fr-FR" dirty="0" smtClean="0">
                <a:effectLst/>
              </a:rPr>
              <a:t>18 juin 2013 En vigueur </a:t>
            </a:r>
            <a:endParaRPr lang="fr-FR" dirty="0" smtClean="0"/>
          </a:p>
          <a:p>
            <a:r>
              <a:rPr lang="fr-FR" dirty="0" err="1" smtClean="0">
                <a:hlinkClick r:id="rId9"/>
              </a:rPr>
              <a:t>Togo</a:t>
            </a:r>
            <a:r>
              <a:rPr lang="fr-FR" dirty="0" err="1" smtClean="0"/>
              <a:t>Conformément</a:t>
            </a:r>
            <a:r>
              <a:rPr lang="fr-FR" dirty="0" smtClean="0"/>
              <a:t> aux paragraphes 2 et 10 de la norme A4.5, le gouvernement a précisé les branches de sécurité sociale suivantes: prestations de vieillesse; prestations en cas d’accident du travail ou de maladie professionnelle et prestations d’invalidité. </a:t>
            </a:r>
            <a:r>
              <a:rPr lang="fr-FR" dirty="0" smtClean="0">
                <a:effectLst/>
              </a:rPr>
              <a:t>14 mars 2012 En vigueur</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9851A015-30CB-4D57-AA77-24587B5A5257}" type="slidenum">
              <a:rPr lang="fr-FR" smtClean="0"/>
              <a:pPr/>
              <a:t>3</a:t>
            </a:fld>
            <a:endParaRPr lang="fr-FR"/>
          </a:p>
        </p:txBody>
      </p:sp>
    </p:spTree>
    <p:extLst>
      <p:ext uri="{BB962C8B-B14F-4D97-AF65-F5344CB8AC3E}">
        <p14:creationId xmlns:p14="http://schemas.microsoft.com/office/powerpoint/2010/main" val="585478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A72B91F4-25D5-4B0E-8466-057261646C28}" type="slidenum">
              <a:rPr lang="fr-FR" smtClean="0"/>
              <a:pPr/>
              <a:t>5</a:t>
            </a:fld>
            <a:endParaRPr lang="fr-FR"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fr-CH" sz="1400" b="1" i="1" dirty="0"/>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endParaRPr lang="fr-CH" sz="1900" b="1" i="1" dirty="0"/>
          </a:p>
          <a:p>
            <a:pPr eaLnBrk="1" hangingPunct="1"/>
            <a:endParaRPr lang="fr-FR" dirty="0" smtClean="0"/>
          </a:p>
        </p:txBody>
      </p:sp>
    </p:spTree>
    <p:extLst>
      <p:ext uri="{BB962C8B-B14F-4D97-AF65-F5344CB8AC3E}">
        <p14:creationId xmlns:p14="http://schemas.microsoft.com/office/powerpoint/2010/main" val="1291571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D08AD9EE-2880-488A-B64E-949E97DAEB4D}" type="slidenum">
              <a:rPr lang="fr-FR" smtClean="0"/>
              <a:pPr/>
              <a:t>6</a:t>
            </a:fld>
            <a:endParaRPr lang="fr-FR"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fr-CH" sz="1400" b="1" i="1" dirty="0"/>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endParaRPr lang="fr-CH" sz="1900" b="1" i="1" dirty="0"/>
          </a:p>
          <a:p>
            <a:pPr eaLnBrk="1" hangingPunct="1"/>
            <a:endParaRPr lang="fr-FR" dirty="0" smtClean="0"/>
          </a:p>
        </p:txBody>
      </p:sp>
    </p:spTree>
    <p:extLst>
      <p:ext uri="{BB962C8B-B14F-4D97-AF65-F5344CB8AC3E}">
        <p14:creationId xmlns:p14="http://schemas.microsoft.com/office/powerpoint/2010/main" val="3664218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34E9FE51-3F40-404B-B450-E42014F02C74}" type="slidenum">
              <a:rPr lang="fr-FR" smtClean="0"/>
              <a:pPr/>
              <a:t>7</a:t>
            </a:fld>
            <a:endParaRPr lang="fr-FR"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fr-CH" sz="1400" b="1" i="1" dirty="0"/>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r>
              <a:rPr lang="fr-CH" sz="1900" b="1" i="1" dirty="0"/>
              <a:t>________________________________________</a:t>
            </a:r>
          </a:p>
          <a:p>
            <a:pPr eaLnBrk="1" hangingPunct="1"/>
            <a:endParaRPr lang="fr-CH" sz="1900" b="1" i="1" dirty="0"/>
          </a:p>
        </p:txBody>
      </p:sp>
    </p:spTree>
    <p:extLst>
      <p:ext uri="{BB962C8B-B14F-4D97-AF65-F5344CB8AC3E}">
        <p14:creationId xmlns:p14="http://schemas.microsoft.com/office/powerpoint/2010/main" val="3951377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A58CBC54-93B2-4268-B7C5-281AE9817F28}" type="slidenum">
              <a:rPr lang="fr-FR" smtClean="0"/>
              <a:pPr/>
              <a:t>8</a:t>
            </a:fld>
            <a:endParaRPr lang="fr-FR"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lnSpc>
                <a:spcPct val="90000"/>
              </a:lnSpc>
            </a:pPr>
            <a:endParaRPr lang="fr-CH" sz="1400" b="1" i="1" dirty="0"/>
          </a:p>
          <a:p>
            <a:pPr eaLnBrk="1" hangingPunct="1">
              <a:lnSpc>
                <a:spcPct val="90000"/>
              </a:lnSpc>
            </a:pPr>
            <a:endParaRPr lang="fr-CH" sz="1400" b="1" i="1" dirty="0"/>
          </a:p>
          <a:p>
            <a:pPr eaLnBrk="1" hangingPunct="1">
              <a:lnSpc>
                <a:spcPct val="90000"/>
              </a:lnSpc>
            </a:pPr>
            <a:r>
              <a:rPr lang="fr-CH" sz="1900" b="1" i="1" dirty="0"/>
              <a:t>________________________________________</a:t>
            </a:r>
          </a:p>
          <a:p>
            <a:pPr eaLnBrk="1" hangingPunct="1">
              <a:lnSpc>
                <a:spcPct val="90000"/>
              </a:lnSpc>
            </a:pPr>
            <a:r>
              <a:rPr lang="fr-CH" sz="1900" b="1" i="1" dirty="0"/>
              <a:t>________________________________________</a:t>
            </a:r>
          </a:p>
          <a:p>
            <a:pPr eaLnBrk="1" hangingPunct="1">
              <a:lnSpc>
                <a:spcPct val="90000"/>
              </a:lnSpc>
            </a:pPr>
            <a:r>
              <a:rPr lang="fr-CH" sz="1900" b="1" i="1" dirty="0"/>
              <a:t>________________________________________</a:t>
            </a:r>
          </a:p>
          <a:p>
            <a:pPr eaLnBrk="1" hangingPunct="1">
              <a:lnSpc>
                <a:spcPct val="90000"/>
              </a:lnSpc>
            </a:pPr>
            <a:r>
              <a:rPr lang="fr-CH" sz="1900" b="1" i="1" dirty="0"/>
              <a:t>________________________________________</a:t>
            </a:r>
          </a:p>
          <a:p>
            <a:pPr eaLnBrk="1" hangingPunct="1">
              <a:lnSpc>
                <a:spcPct val="90000"/>
              </a:lnSpc>
            </a:pPr>
            <a:r>
              <a:rPr lang="fr-CH" sz="1900" b="1" i="1" dirty="0"/>
              <a:t>________________________________________</a:t>
            </a:r>
          </a:p>
          <a:p>
            <a:pPr eaLnBrk="1" hangingPunct="1">
              <a:lnSpc>
                <a:spcPct val="90000"/>
              </a:lnSpc>
            </a:pPr>
            <a:r>
              <a:rPr lang="fr-CH" sz="1900" b="1" i="1" dirty="0"/>
              <a:t>________________________________________</a:t>
            </a:r>
          </a:p>
          <a:p>
            <a:pPr eaLnBrk="1" hangingPunct="1">
              <a:lnSpc>
                <a:spcPct val="90000"/>
              </a:lnSpc>
            </a:pPr>
            <a:r>
              <a:rPr lang="fr-CH" sz="1900" b="1" i="1" dirty="0"/>
              <a:t>________________________________________</a:t>
            </a:r>
          </a:p>
          <a:p>
            <a:pPr eaLnBrk="1" hangingPunct="1">
              <a:lnSpc>
                <a:spcPct val="90000"/>
              </a:lnSpc>
            </a:pPr>
            <a:r>
              <a:rPr lang="fr-CH" sz="1900" b="1" i="1" dirty="0"/>
              <a:t>________________________________________</a:t>
            </a:r>
          </a:p>
          <a:p>
            <a:pPr eaLnBrk="1" hangingPunct="1">
              <a:lnSpc>
                <a:spcPct val="90000"/>
              </a:lnSpc>
            </a:pPr>
            <a:r>
              <a:rPr lang="fr-CH" sz="1900" b="1" i="1" dirty="0"/>
              <a:t>________________________________________</a:t>
            </a:r>
          </a:p>
          <a:p>
            <a:pPr eaLnBrk="1" hangingPunct="1">
              <a:lnSpc>
                <a:spcPct val="90000"/>
              </a:lnSpc>
            </a:pPr>
            <a:r>
              <a:rPr lang="fr-CH" sz="1900" b="1" i="1" dirty="0"/>
              <a:t>________________________________________</a:t>
            </a:r>
          </a:p>
          <a:p>
            <a:pPr eaLnBrk="1" hangingPunct="1">
              <a:lnSpc>
                <a:spcPct val="90000"/>
              </a:lnSpc>
            </a:pPr>
            <a:endParaRPr lang="fr-CH" sz="1900" b="1" i="1" dirty="0"/>
          </a:p>
          <a:p>
            <a:pPr eaLnBrk="1" hangingPunct="1">
              <a:lnSpc>
                <a:spcPct val="90000"/>
              </a:lnSpc>
            </a:pPr>
            <a:endParaRPr lang="fr-FR" dirty="0" smtClean="0"/>
          </a:p>
        </p:txBody>
      </p:sp>
    </p:spTree>
    <p:extLst>
      <p:ext uri="{BB962C8B-B14F-4D97-AF65-F5344CB8AC3E}">
        <p14:creationId xmlns:p14="http://schemas.microsoft.com/office/powerpoint/2010/main" val="4208699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Expliquer</a:t>
            </a:r>
            <a:r>
              <a:rPr lang="fr-FR" baseline="0" dirty="0" smtClean="0"/>
              <a:t> concrètement comment cela fonctionne, qui est présent, quel dialogue et relations se nouent avec ces acteurs</a:t>
            </a:r>
            <a:endParaRPr lang="fr-FR" dirty="0"/>
          </a:p>
        </p:txBody>
      </p:sp>
      <p:sp>
        <p:nvSpPr>
          <p:cNvPr id="4" name="Espace réservé du numéro de diapositive 3"/>
          <p:cNvSpPr>
            <a:spLocks noGrp="1"/>
          </p:cNvSpPr>
          <p:nvPr>
            <p:ph type="sldNum" sz="quarter" idx="10"/>
          </p:nvPr>
        </p:nvSpPr>
        <p:spPr/>
        <p:txBody>
          <a:bodyPr/>
          <a:lstStyle/>
          <a:p>
            <a:fld id="{9851A015-30CB-4D57-AA77-24587B5A5257}" type="slidenum">
              <a:rPr lang="fr-FR" smtClean="0"/>
              <a:pPr/>
              <a:t>10</a:t>
            </a:fld>
            <a:endParaRPr lang="fr-FR"/>
          </a:p>
        </p:txBody>
      </p:sp>
    </p:spTree>
    <p:extLst>
      <p:ext uri="{BB962C8B-B14F-4D97-AF65-F5344CB8AC3E}">
        <p14:creationId xmlns:p14="http://schemas.microsoft.com/office/powerpoint/2010/main" val="1987918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CEMAC qui regroupe le Cameroun, la République de Centrafrique, la République du Congo, le Gabon, la Guinée équatoriale et le Tchad</a:t>
            </a:r>
          </a:p>
          <a:p>
            <a:r>
              <a:rPr lang="fr-FR" sz="1200" kern="1200" baseline="0" dirty="0" smtClean="0">
                <a:solidFill>
                  <a:schemeClr val="tx1"/>
                </a:solidFill>
                <a:latin typeface="+mn-lt"/>
                <a:ea typeface="+mn-ea"/>
                <a:cs typeface="+mn-cs"/>
              </a:rPr>
              <a:t>Martin Parfait Aimé COUSSOUD-MAVOUNGOU </a:t>
            </a:r>
            <a:r>
              <a:rPr lang="en-US" sz="1200" kern="1200" baseline="0" dirty="0" err="1" smtClean="0">
                <a:solidFill>
                  <a:schemeClr val="tx1"/>
                </a:solidFill>
                <a:latin typeface="+mn-lt"/>
                <a:ea typeface="+mn-ea"/>
                <a:cs typeface="+mn-cs"/>
              </a:rPr>
              <a:t>Honourable</a:t>
            </a:r>
            <a:r>
              <a:rPr lang="en-US" sz="1200" kern="1200" baseline="0" dirty="0" smtClean="0">
                <a:solidFill>
                  <a:schemeClr val="tx1"/>
                </a:solidFill>
                <a:latin typeface="+mn-lt"/>
                <a:ea typeface="+mn-ea"/>
                <a:cs typeface="+mn-cs"/>
              </a:rPr>
              <a:t> Minister in charge of the Merchant Marine of Republic of Cong</a:t>
            </a:r>
          </a:p>
          <a:p>
            <a:endParaRPr lang="en-US" sz="1200" kern="1200" baseline="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L’Organisation Maritime de l’Afrique de l’Ouest et du Centre (OMAOC) est elle-même à l’initiative de la préparation d’un Code maritime. Créée en 1975 et établie à Abidjan, elle réunit 25 pays de la région essentiellement dans la perspective de promouvoir et d’accompagner le développement du secteur des transports maritimes sur le plan commercial et institutionnel. Le projet de Code maritime en cours d’adoption reprend étroitement le texte du Code communautaire de la CEMAC. Sa nature juridique demeure à ce stade incertaine. La CEMAC et l’OMAOC sont des organisations qui, au regard de leur composition, se superposent</a:t>
            </a:r>
          </a:p>
          <a:p>
            <a:r>
              <a:rPr lang="fr-FR" sz="1200" kern="1200" dirty="0" smtClean="0">
                <a:solidFill>
                  <a:schemeClr val="tx1"/>
                </a:solidFill>
                <a:latin typeface="+mn-lt"/>
                <a:ea typeface="+mn-ea"/>
                <a:cs typeface="+mn-cs"/>
              </a:rPr>
              <a:t>Le Cameroun, la République du Congo, la République de Centrafrique, le Gabon, la Guinée équatoriale et le Tchad sont membres des deux organisations.</a:t>
            </a:r>
            <a:endParaRPr lang="fr-FR" dirty="0"/>
          </a:p>
        </p:txBody>
      </p:sp>
      <p:sp>
        <p:nvSpPr>
          <p:cNvPr id="4" name="Espace réservé du numéro de diapositive 3"/>
          <p:cNvSpPr>
            <a:spLocks noGrp="1"/>
          </p:cNvSpPr>
          <p:nvPr>
            <p:ph type="sldNum" sz="quarter" idx="10"/>
          </p:nvPr>
        </p:nvSpPr>
        <p:spPr/>
        <p:txBody>
          <a:bodyPr/>
          <a:lstStyle/>
          <a:p>
            <a:fld id="{09BED57B-FF78-4955-BDC1-7C0285F278EA}" type="slidenum">
              <a:rPr lang="fr-FR" smtClean="0"/>
              <a:pPr/>
              <a:t>14</a:t>
            </a:fld>
            <a:endParaRPr lang="fr-FR"/>
          </a:p>
        </p:txBody>
      </p:sp>
    </p:spTree>
    <p:extLst>
      <p:ext uri="{BB962C8B-B14F-4D97-AF65-F5344CB8AC3E}">
        <p14:creationId xmlns:p14="http://schemas.microsoft.com/office/powerpoint/2010/main" val="1449411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Piraterie</a:t>
            </a:r>
          </a:p>
          <a:p>
            <a:r>
              <a:rPr lang="fr-FR" dirty="0" smtClean="0"/>
              <a:t>Temps des procédures législatives</a:t>
            </a:r>
          </a:p>
          <a:p>
            <a:r>
              <a:rPr lang="fr-FR" dirty="0" smtClean="0"/>
              <a:t>Générations de textes en vigueur</a:t>
            </a:r>
          </a:p>
          <a:p>
            <a:r>
              <a:rPr lang="fr-FR" dirty="0" smtClean="0"/>
              <a:t>Textes réglementaires non adoptés</a:t>
            </a:r>
            <a:endParaRPr lang="fr-FR" dirty="0"/>
          </a:p>
        </p:txBody>
      </p:sp>
      <p:sp>
        <p:nvSpPr>
          <p:cNvPr id="4" name="Espace réservé du numéro de diapositive 3"/>
          <p:cNvSpPr>
            <a:spLocks noGrp="1"/>
          </p:cNvSpPr>
          <p:nvPr>
            <p:ph type="sldNum" sz="quarter" idx="10"/>
          </p:nvPr>
        </p:nvSpPr>
        <p:spPr/>
        <p:txBody>
          <a:bodyPr/>
          <a:lstStyle/>
          <a:p>
            <a:fld id="{9851A015-30CB-4D57-AA77-24587B5A5257}" type="slidenum">
              <a:rPr lang="fr-FR" smtClean="0"/>
              <a:pPr/>
              <a:t>16</a:t>
            </a:fld>
            <a:endParaRPr lang="fr-FR"/>
          </a:p>
        </p:txBody>
      </p:sp>
    </p:spTree>
    <p:extLst>
      <p:ext uri="{BB962C8B-B14F-4D97-AF65-F5344CB8AC3E}">
        <p14:creationId xmlns:p14="http://schemas.microsoft.com/office/powerpoint/2010/main" val="27946799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Piraterie</a:t>
            </a:r>
          </a:p>
          <a:p>
            <a:r>
              <a:rPr lang="fr-FR" dirty="0" smtClean="0"/>
              <a:t>Temps des procédures législatives</a:t>
            </a:r>
          </a:p>
          <a:p>
            <a:r>
              <a:rPr lang="fr-FR" dirty="0" smtClean="0"/>
              <a:t>Générations de textes en vigueur</a:t>
            </a:r>
          </a:p>
          <a:p>
            <a:r>
              <a:rPr lang="fr-FR" dirty="0" smtClean="0"/>
              <a:t>Textes</a:t>
            </a:r>
            <a:r>
              <a:rPr lang="fr-FR" baseline="0" dirty="0" smtClean="0"/>
              <a:t> </a:t>
            </a:r>
            <a:r>
              <a:rPr lang="fr-FR" baseline="0" dirty="0" err="1" smtClean="0"/>
              <a:t>réglementraires</a:t>
            </a:r>
            <a:r>
              <a:rPr lang="fr-FR" baseline="0" dirty="0" smtClean="0"/>
              <a:t> non adoptés</a:t>
            </a:r>
          </a:p>
          <a:p>
            <a:endParaRPr lang="fr-FR" dirty="0"/>
          </a:p>
        </p:txBody>
      </p:sp>
      <p:sp>
        <p:nvSpPr>
          <p:cNvPr id="4" name="Espace réservé du numéro de diapositive 3"/>
          <p:cNvSpPr>
            <a:spLocks noGrp="1"/>
          </p:cNvSpPr>
          <p:nvPr>
            <p:ph type="sldNum" sz="quarter" idx="10"/>
          </p:nvPr>
        </p:nvSpPr>
        <p:spPr/>
        <p:txBody>
          <a:bodyPr/>
          <a:lstStyle/>
          <a:p>
            <a:fld id="{9851A015-30CB-4D57-AA77-24587B5A5257}" type="slidenum">
              <a:rPr lang="fr-FR" smtClean="0"/>
              <a:pPr/>
              <a:t>17</a:t>
            </a:fld>
            <a:endParaRPr lang="fr-FR"/>
          </a:p>
        </p:txBody>
      </p:sp>
    </p:spTree>
    <p:extLst>
      <p:ext uri="{BB962C8B-B14F-4D97-AF65-F5344CB8AC3E}">
        <p14:creationId xmlns:p14="http://schemas.microsoft.com/office/powerpoint/2010/main" val="2794679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Encadrement des agences de recrutement et de placement installées sur le territoire</a:t>
            </a:r>
          </a:p>
          <a:p>
            <a:r>
              <a:rPr lang="fr-FR" dirty="0" smtClean="0"/>
              <a:t>Branches de sécurité sociales déclarées et couvertes (en lien avec C102)</a:t>
            </a:r>
          </a:p>
          <a:p>
            <a:r>
              <a:rPr lang="fr-FR" dirty="0" smtClean="0"/>
              <a:t>Champ d’application</a:t>
            </a:r>
          </a:p>
          <a:p>
            <a:r>
              <a:rPr lang="fr-FR" dirty="0" smtClean="0"/>
              <a:t>PSC</a:t>
            </a:r>
            <a:r>
              <a:rPr lang="fr-FR" baseline="0" dirty="0" smtClean="0"/>
              <a:t>: densité du contrôle</a:t>
            </a:r>
            <a:endParaRPr lang="fr-FR" dirty="0"/>
          </a:p>
        </p:txBody>
      </p:sp>
      <p:sp>
        <p:nvSpPr>
          <p:cNvPr id="4" name="Espace réservé du numéro de diapositive 3"/>
          <p:cNvSpPr>
            <a:spLocks noGrp="1"/>
          </p:cNvSpPr>
          <p:nvPr>
            <p:ph type="sldNum" sz="quarter" idx="10"/>
          </p:nvPr>
        </p:nvSpPr>
        <p:spPr/>
        <p:txBody>
          <a:bodyPr/>
          <a:lstStyle/>
          <a:p>
            <a:fld id="{9851A015-30CB-4D57-AA77-24587B5A5257}" type="slidenum">
              <a:rPr lang="fr-FR" smtClean="0"/>
              <a:pPr/>
              <a:t>18</a:t>
            </a:fld>
            <a:endParaRPr lang="fr-FR"/>
          </a:p>
        </p:txBody>
      </p:sp>
    </p:spTree>
    <p:extLst>
      <p:ext uri="{BB962C8B-B14F-4D97-AF65-F5344CB8AC3E}">
        <p14:creationId xmlns:p14="http://schemas.microsoft.com/office/powerpoint/2010/main" val="1488405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29/06/2015</a:t>
            </a:fld>
            <a:endParaRPr lang="fr-BE"/>
          </a:p>
        </p:txBody>
      </p:sp>
      <p:sp>
        <p:nvSpPr>
          <p:cNvPr id="5" name="Footer Placeholder 4"/>
          <p:cNvSpPr>
            <a:spLocks noGrp="1"/>
          </p:cNvSpPr>
          <p:nvPr>
            <p:ph type="ftr" sz="quarter" idx="11"/>
          </p:nvPr>
        </p:nvSpPr>
        <p:spPr/>
        <p:txBody>
          <a:bodyPr/>
          <a:lstStyle/>
          <a:p>
            <a:endParaRPr lang="fr-BE"/>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2845860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fr-FR" smtClean="0"/>
              <a:t>Modifiez le style du titre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29/06/2015</a:t>
            </a:fld>
            <a:endParaRPr lang="fr-BE"/>
          </a:p>
        </p:txBody>
      </p:sp>
      <p:sp>
        <p:nvSpPr>
          <p:cNvPr id="5" name="Footer Placeholder 4"/>
          <p:cNvSpPr>
            <a:spLocks noGrp="1"/>
          </p:cNvSpPr>
          <p:nvPr>
            <p:ph type="ftr" sz="quarter" idx="11"/>
          </p:nvPr>
        </p:nvSpPr>
        <p:spPr/>
        <p:txBody>
          <a:bodyPr/>
          <a:lstStyle/>
          <a:p>
            <a:endParaRPr lang="fr-BE"/>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2188660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AA309A6D-C09C-4548-B29A-6CF363A7E532}" type="datetimeFigureOut">
              <a:rPr lang="fr-FR" smtClean="0"/>
              <a:pPr/>
              <a:t>29/06/2015</a:t>
            </a:fld>
            <a:endParaRPr lang="fr-BE"/>
          </a:p>
        </p:txBody>
      </p:sp>
      <p:sp>
        <p:nvSpPr>
          <p:cNvPr id="5" name="Footer Placeholder 4"/>
          <p:cNvSpPr>
            <a:spLocks noGrp="1"/>
          </p:cNvSpPr>
          <p:nvPr>
            <p:ph type="ftr" sz="quarter" idx="11"/>
          </p:nvPr>
        </p:nvSpPr>
        <p:spPr/>
        <p:txBody>
          <a:bodyPr/>
          <a:lstStyle/>
          <a:p>
            <a:endParaRPr lang="fr-BE"/>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1707869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AA309A6D-C09C-4548-B29A-6CF363A7E532}" type="datetimeFigureOut">
              <a:rPr lang="fr-FR" smtClean="0"/>
              <a:pPr/>
              <a:t>29/06/2015</a:t>
            </a:fld>
            <a:endParaRPr lang="fr-BE"/>
          </a:p>
        </p:txBody>
      </p:sp>
      <p:sp>
        <p:nvSpPr>
          <p:cNvPr id="6" name="Footer Placeholder 5"/>
          <p:cNvSpPr>
            <a:spLocks noGrp="1"/>
          </p:cNvSpPr>
          <p:nvPr>
            <p:ph type="ftr" sz="quarter" idx="11"/>
          </p:nvPr>
        </p:nvSpPr>
        <p:spPr/>
        <p:txBody>
          <a:bodyPr/>
          <a:lstStyle/>
          <a:p>
            <a:endParaRPr lang="fr-BE"/>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2942886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AA309A6D-C09C-4548-B29A-6CF363A7E532}" type="datetimeFigureOut">
              <a:rPr lang="fr-FR" smtClean="0"/>
              <a:pPr/>
              <a:t>29/06/2015</a:t>
            </a:fld>
            <a:endParaRPr lang="fr-BE"/>
          </a:p>
        </p:txBody>
      </p:sp>
      <p:sp>
        <p:nvSpPr>
          <p:cNvPr id="8" name="Footer Placeholder 7"/>
          <p:cNvSpPr>
            <a:spLocks noGrp="1"/>
          </p:cNvSpPr>
          <p:nvPr>
            <p:ph type="ftr" sz="quarter" idx="11"/>
          </p:nvPr>
        </p:nvSpPr>
        <p:spPr/>
        <p:txBody>
          <a:bodyPr/>
          <a:lstStyle/>
          <a:p>
            <a:endParaRPr lang="fr-BE"/>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3770306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AA309A6D-C09C-4548-B29A-6CF363A7E532}" type="datetimeFigureOut">
              <a:rPr lang="fr-FR" smtClean="0"/>
              <a:pPr/>
              <a:t>29/06/2015</a:t>
            </a:fld>
            <a:endParaRPr lang="fr-BE"/>
          </a:p>
        </p:txBody>
      </p:sp>
      <p:sp>
        <p:nvSpPr>
          <p:cNvPr id="4" name="Footer Placeholder 3"/>
          <p:cNvSpPr>
            <a:spLocks noGrp="1"/>
          </p:cNvSpPr>
          <p:nvPr>
            <p:ph type="ftr" sz="quarter" idx="11"/>
          </p:nvPr>
        </p:nvSpPr>
        <p:spPr/>
        <p:txBody>
          <a:bodyPr/>
          <a:lstStyle/>
          <a:p>
            <a:endParaRPr lang="fr-BE"/>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2206959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309A6D-C09C-4548-B29A-6CF363A7E532}" type="datetimeFigureOut">
              <a:rPr lang="fr-FR" smtClean="0"/>
              <a:pPr/>
              <a:t>29/06/2015</a:t>
            </a:fld>
            <a:endParaRPr lang="fr-BE"/>
          </a:p>
        </p:txBody>
      </p:sp>
      <p:sp>
        <p:nvSpPr>
          <p:cNvPr id="3" name="Footer Placeholder 2"/>
          <p:cNvSpPr>
            <a:spLocks noGrp="1"/>
          </p:cNvSpPr>
          <p:nvPr>
            <p:ph type="ftr" sz="quarter" idx="11"/>
          </p:nvPr>
        </p:nvSpPr>
        <p:spPr/>
        <p:txBody>
          <a:bodyPr/>
          <a:lstStyle/>
          <a:p>
            <a:endParaRPr lang="fr-BE"/>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1009020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fr-FR" smtClean="0"/>
              <a:t>Modifiez le style du titre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29/06/2015</a:t>
            </a:fld>
            <a:endParaRPr lang="fr-BE"/>
          </a:p>
        </p:txBody>
      </p:sp>
      <p:sp>
        <p:nvSpPr>
          <p:cNvPr id="6" name="Footer Placeholder 5"/>
          <p:cNvSpPr>
            <a:spLocks noGrp="1"/>
          </p:cNvSpPr>
          <p:nvPr>
            <p:ph type="ftr" sz="quarter" idx="11"/>
          </p:nvPr>
        </p:nvSpPr>
        <p:spPr/>
        <p:txBody>
          <a:bodyPr/>
          <a:lstStyle/>
          <a:p>
            <a:endParaRPr lang="fr-BE"/>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1692363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29/06/2015</a:t>
            </a:fld>
            <a:endParaRPr lang="fr-BE"/>
          </a:p>
        </p:txBody>
      </p:sp>
      <p:sp>
        <p:nvSpPr>
          <p:cNvPr id="6" name="Footer Placeholder 5"/>
          <p:cNvSpPr>
            <a:spLocks noGrp="1"/>
          </p:cNvSpPr>
          <p:nvPr>
            <p:ph type="ftr" sz="quarter" idx="11"/>
          </p:nvPr>
        </p:nvSpPr>
        <p:spPr/>
        <p:txBody>
          <a:bodyPr/>
          <a:lstStyle/>
          <a:p>
            <a:endParaRPr lang="fr-BE"/>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1504499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fr-FR" smtClean="0"/>
              <a:t>Modifiez le style du titre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AA309A6D-C09C-4548-B29A-6CF363A7E532}" type="datetimeFigureOut">
              <a:rPr lang="fr-FR" smtClean="0"/>
              <a:pPr/>
              <a:t>29/06/2015</a:t>
            </a:fld>
            <a:endParaRPr lang="fr-BE"/>
          </a:p>
        </p:txBody>
      </p:sp>
      <p:sp>
        <p:nvSpPr>
          <p:cNvPr id="5" name="Footer Placeholder 4"/>
          <p:cNvSpPr>
            <a:spLocks noGrp="1"/>
          </p:cNvSpPr>
          <p:nvPr>
            <p:ph type="ftr" sz="quarter" idx="11"/>
          </p:nvPr>
        </p:nvSpPr>
        <p:spPr/>
        <p:txBody>
          <a:bodyPr/>
          <a:lstStyle/>
          <a:p>
            <a:endParaRPr lang="fr-BE"/>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1425045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FR" smtClean="0"/>
              <a:t>Modifiez le style du titre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AA309A6D-C09C-4548-B29A-6CF363A7E532}" type="datetimeFigureOut">
              <a:rPr lang="fr-FR" smtClean="0"/>
              <a:pPr/>
              <a:t>29/06/2015</a:t>
            </a:fld>
            <a:endParaRPr lang="fr-BE"/>
          </a:p>
        </p:txBody>
      </p:sp>
      <p:sp>
        <p:nvSpPr>
          <p:cNvPr id="5" name="Footer Placeholder 4"/>
          <p:cNvSpPr>
            <a:spLocks noGrp="1"/>
          </p:cNvSpPr>
          <p:nvPr>
            <p:ph type="ftr" sz="quarter" idx="11"/>
          </p:nvPr>
        </p:nvSpPr>
        <p:spPr/>
        <p:txBody>
          <a:bodyPr/>
          <a:lstStyle/>
          <a:p>
            <a:endParaRPr lang="fr-BE"/>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F4668DC-857F-487D-BFFA-8C0CA5037977}" type="slidenum">
              <a:rPr lang="fr-BE" smtClean="0"/>
              <a:pPr/>
              <a:t>‹N°›</a:t>
            </a:fld>
            <a:endParaRPr lang="fr-BE"/>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89119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fr-FR" smtClean="0"/>
              <a:t>Modifiez le style du titre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29/06/2015</a:t>
            </a:fld>
            <a:endParaRPr lang="fr-BE"/>
          </a:p>
        </p:txBody>
      </p:sp>
      <p:sp>
        <p:nvSpPr>
          <p:cNvPr id="6" name="Footer Placeholder 5"/>
          <p:cNvSpPr>
            <a:spLocks noGrp="1"/>
          </p:cNvSpPr>
          <p:nvPr>
            <p:ph type="ftr" sz="quarter" idx="11"/>
          </p:nvPr>
        </p:nvSpPr>
        <p:spPr/>
        <p:txBody>
          <a:bodyPr/>
          <a:lstStyle/>
          <a:p>
            <a:endParaRPr lang="fr-BE"/>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33837064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FR" smtClean="0"/>
              <a:t>Modifiez le style du titre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29/06/2015</a:t>
            </a:fld>
            <a:endParaRPr lang="fr-BE"/>
          </a:p>
        </p:txBody>
      </p:sp>
      <p:sp>
        <p:nvSpPr>
          <p:cNvPr id="6" name="Footer Placeholder 5"/>
          <p:cNvSpPr>
            <a:spLocks noGrp="1"/>
          </p:cNvSpPr>
          <p:nvPr>
            <p:ph type="ftr" sz="quarter" idx="11"/>
          </p:nvPr>
        </p:nvSpPr>
        <p:spPr/>
        <p:txBody>
          <a:bodyPr/>
          <a:lstStyle/>
          <a:p>
            <a:endParaRPr lang="fr-BE"/>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F4668DC-857F-487D-BFFA-8C0CA5037977}" type="slidenum">
              <a:rPr lang="fr-BE" smtClean="0"/>
              <a:pPr/>
              <a:t>‹N°›</a:t>
            </a:fld>
            <a:endParaRPr lang="fr-BE"/>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761994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fr-FR" smtClean="0"/>
              <a:t>Modifiez le style du titre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29/06/2015</a:t>
            </a:fld>
            <a:endParaRPr lang="fr-BE"/>
          </a:p>
        </p:txBody>
      </p:sp>
      <p:sp>
        <p:nvSpPr>
          <p:cNvPr id="6" name="Footer Placeholder 5"/>
          <p:cNvSpPr>
            <a:spLocks noGrp="1"/>
          </p:cNvSpPr>
          <p:nvPr>
            <p:ph type="ftr" sz="quarter" idx="11"/>
          </p:nvPr>
        </p:nvSpPr>
        <p:spPr/>
        <p:txBody>
          <a:bodyPr/>
          <a:lstStyle/>
          <a:p>
            <a:endParaRPr lang="fr-BE"/>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16938035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29/06/2015</a:t>
            </a:fld>
            <a:endParaRPr lang="fr-BE"/>
          </a:p>
        </p:txBody>
      </p:sp>
      <p:sp>
        <p:nvSpPr>
          <p:cNvPr id="5" name="Footer Placeholder 4"/>
          <p:cNvSpPr>
            <a:spLocks noGrp="1"/>
          </p:cNvSpPr>
          <p:nvPr>
            <p:ph type="ftr" sz="quarter" idx="11"/>
          </p:nvPr>
        </p:nvSpPr>
        <p:spPr/>
        <p:txBody>
          <a:bodyPr/>
          <a:lstStyle/>
          <a:p>
            <a:endParaRPr lang="fr-BE"/>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1614482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29/06/2015</a:t>
            </a:fld>
            <a:endParaRPr lang="fr-BE"/>
          </a:p>
        </p:txBody>
      </p:sp>
      <p:sp>
        <p:nvSpPr>
          <p:cNvPr id="5" name="Footer Placeholder 4"/>
          <p:cNvSpPr>
            <a:spLocks noGrp="1"/>
          </p:cNvSpPr>
          <p:nvPr>
            <p:ph type="ftr" sz="quarter" idx="11"/>
          </p:nvPr>
        </p:nvSpPr>
        <p:spPr/>
        <p:txBody>
          <a:bodyPr/>
          <a:lstStyle/>
          <a:p>
            <a:endParaRPr lang="fr-BE"/>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3432051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749"/>
            <a:ext cx="1952272" cy="6852504"/>
            <a:chOff x="6627813" y="196102"/>
            <a:chExt cx="1952625" cy="5677649"/>
          </a:xfrm>
        </p:grpSpPr>
        <p:sp>
          <p:nvSpPr>
            <p:cNvPr id="50" name="Freeform 27"/>
            <p:cNvSpPr/>
            <p:nvPr/>
          </p:nvSpPr>
          <p:spPr bwMode="auto">
            <a:xfrm>
              <a:off x="6627813" y="19610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AA309A6D-C09C-4548-B29A-6CF363A7E532}" type="datetimeFigureOut">
              <a:rPr lang="fr-FR" smtClean="0"/>
              <a:pPr/>
              <a:t>29/06/2015</a:t>
            </a:fld>
            <a:endParaRPr lang="fr-BE"/>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BE"/>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CF4668DC-857F-487D-BFFA-8C0CA5037977}" type="slidenum">
              <a:rPr lang="fr-BE" smtClean="0"/>
              <a:pPr/>
              <a:t>‹N°›</a:t>
            </a:fld>
            <a:endParaRPr lang="fr-BE"/>
          </a:p>
        </p:txBody>
      </p:sp>
    </p:spTree>
    <p:extLst>
      <p:ext uri="{BB962C8B-B14F-4D97-AF65-F5344CB8AC3E}">
        <p14:creationId xmlns:p14="http://schemas.microsoft.com/office/powerpoint/2010/main" val="2548201979"/>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 id="2147483844" r:id="rId15"/>
    <p:sldLayoutId id="2147483845"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smtClean="0"/>
              <a:t>L’application de la convention du travail maritime en Afrique francophone</a:t>
            </a:r>
            <a:endParaRPr lang="fr-FR" dirty="0"/>
          </a:p>
        </p:txBody>
      </p:sp>
      <p:sp>
        <p:nvSpPr>
          <p:cNvPr id="3" name="Sous-titre 2"/>
          <p:cNvSpPr>
            <a:spLocks noGrp="1"/>
          </p:cNvSpPr>
          <p:nvPr>
            <p:ph type="subTitle" idx="1"/>
          </p:nvPr>
        </p:nvSpPr>
        <p:spPr>
          <a:xfrm>
            <a:off x="1371600" y="4725144"/>
            <a:ext cx="6400800" cy="913656"/>
          </a:xfrm>
        </p:spPr>
        <p:txBody>
          <a:bodyPr>
            <a:normAutofit fontScale="85000" lnSpcReduction="20000"/>
          </a:bodyPr>
          <a:lstStyle/>
          <a:p>
            <a:r>
              <a:rPr lang="fr-FR" dirty="0" smtClean="0"/>
              <a:t>Alexandre Charbonneau</a:t>
            </a:r>
          </a:p>
          <a:p>
            <a:r>
              <a:rPr lang="fr-FR" dirty="0" smtClean="0"/>
              <a:t>Université de Bordeaux / COMPTRASEC</a:t>
            </a:r>
          </a:p>
          <a:p>
            <a:r>
              <a:rPr lang="fr-FR" dirty="0" smtClean="0"/>
              <a:t>ERC </a:t>
            </a:r>
            <a:r>
              <a:rPr lang="fr-FR" dirty="0" err="1" smtClean="0"/>
              <a:t>Human</a:t>
            </a:r>
            <a:r>
              <a:rPr lang="fr-FR" dirty="0" smtClean="0"/>
              <a:t> </a:t>
            </a:r>
            <a:r>
              <a:rPr lang="fr-FR" dirty="0" err="1" smtClean="0"/>
              <a:t>sea</a:t>
            </a:r>
            <a:r>
              <a:rPr lang="fr-FR" dirty="0" smtClean="0"/>
              <a:t> </a:t>
            </a:r>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547665" y="908720"/>
            <a:ext cx="6986736" cy="5002502"/>
          </a:xfrm>
        </p:spPr>
        <p:txBody>
          <a:bodyPr>
            <a:noAutofit/>
          </a:bodyPr>
          <a:lstStyle/>
          <a:p>
            <a:pPr>
              <a:buNone/>
            </a:pPr>
            <a:r>
              <a:rPr lang="fr-FR" sz="2000" dirty="0" smtClean="0"/>
              <a:t>20 août 2013: entrée en vigueur de la CTM 2006</a:t>
            </a:r>
          </a:p>
          <a:p>
            <a:pPr>
              <a:buNone/>
            </a:pPr>
            <a:r>
              <a:rPr lang="fr-FR" sz="2000" dirty="0" smtClean="0"/>
              <a:t>Passage symbolique:</a:t>
            </a:r>
          </a:p>
          <a:p>
            <a:pPr>
              <a:buNone/>
            </a:pPr>
            <a:r>
              <a:rPr lang="fr-FR" sz="2000" dirty="0" smtClean="0"/>
              <a:t>-) d’une dynamique de promotion (conditions d’entrée en vigueur) </a:t>
            </a:r>
          </a:p>
          <a:p>
            <a:pPr>
              <a:buNone/>
            </a:pPr>
            <a:r>
              <a:rPr lang="fr-FR" sz="2000" dirty="0" smtClean="0"/>
              <a:t>-) à une dynamique d’application :</a:t>
            </a:r>
          </a:p>
          <a:p>
            <a:pPr>
              <a:buNone/>
            </a:pPr>
            <a:r>
              <a:rPr lang="fr-FR" sz="2000" dirty="0"/>
              <a:t>	</a:t>
            </a:r>
            <a:r>
              <a:rPr lang="fr-FR" sz="2000" dirty="0" smtClean="0"/>
              <a:t>	- </a:t>
            </a:r>
            <a:r>
              <a:rPr lang="fr-FR" sz="2000" dirty="0" smtClean="0"/>
              <a:t>obligation </a:t>
            </a:r>
            <a:r>
              <a:rPr lang="fr-FR" sz="2000" dirty="0" smtClean="0"/>
              <a:t>des Etats ayant ratifié la CTM 2006 d’adopter la législations ou les autres mesures requises</a:t>
            </a:r>
          </a:p>
          <a:p>
            <a:pPr>
              <a:buNone/>
            </a:pPr>
            <a:r>
              <a:rPr lang="fr-FR" sz="2000" dirty="0"/>
              <a:t>	</a:t>
            </a:r>
            <a:r>
              <a:rPr lang="fr-FR" sz="2000" dirty="0" smtClean="0"/>
              <a:t>	- système de contrôle article 22 de la Constitution OIT: premier rapport un an après l’entrée en vigueur objective ou subjective de la MLC / 2</a:t>
            </a:r>
            <a:r>
              <a:rPr lang="fr-FR" sz="2000" baseline="30000" dirty="0" smtClean="0"/>
              <a:t>nd</a:t>
            </a:r>
            <a:r>
              <a:rPr lang="fr-FR" sz="2000" dirty="0" smtClean="0"/>
              <a:t> rapport 5 ans après</a:t>
            </a:r>
          </a:p>
          <a:p>
            <a:pPr>
              <a:buNone/>
            </a:pPr>
            <a:endParaRPr lang="fr-FR" sz="2000" dirty="0" smtClean="0"/>
          </a:p>
        </p:txBody>
      </p:sp>
    </p:spTree>
    <p:extLst>
      <p:ext uri="{BB962C8B-B14F-4D97-AF65-F5344CB8AC3E}">
        <p14:creationId xmlns:p14="http://schemas.microsoft.com/office/powerpoint/2010/main" val="3522585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1340768"/>
            <a:ext cx="8229600" cy="4801720"/>
          </a:xfrm>
        </p:spPr>
        <p:txBody>
          <a:bodyPr>
            <a:normAutofit fontScale="77500" lnSpcReduction="20000"/>
          </a:bodyPr>
          <a:lstStyle/>
          <a:p>
            <a:pPr marL="109728" indent="0">
              <a:buNone/>
            </a:pPr>
            <a:r>
              <a:rPr lang="fr-FR" sz="3000" dirty="0" smtClean="0"/>
              <a:t>2008-2015: Missions conduites pour le compte département des Normes internationales (Genève) et pour le Bureau BIT de Dakar </a:t>
            </a:r>
          </a:p>
          <a:p>
            <a:pPr marL="109728" indent="0">
              <a:buNone/>
            </a:pPr>
            <a:r>
              <a:rPr lang="fr-FR" sz="3000" dirty="0" smtClean="0"/>
              <a:t>-) activités de promotion (analyses comparatives)</a:t>
            </a:r>
          </a:p>
          <a:p>
            <a:pPr marL="109728" indent="0">
              <a:buNone/>
            </a:pPr>
            <a:r>
              <a:rPr lang="fr-FR" sz="3000" dirty="0"/>
              <a:t>	</a:t>
            </a:r>
            <a:r>
              <a:rPr lang="fr-FR" sz="3000" dirty="0" smtClean="0"/>
              <a:t>Etats: Sénégal, Bénin, Togo, Côte d’Ivoire</a:t>
            </a:r>
          </a:p>
          <a:p>
            <a:pPr marL="109728" indent="0">
              <a:buNone/>
            </a:pPr>
            <a:r>
              <a:rPr lang="fr-FR" sz="3000" dirty="0" smtClean="0"/>
              <a:t>	Organisations: CEMAC, OMAOC</a:t>
            </a:r>
          </a:p>
          <a:p>
            <a:pPr marL="109728" indent="0">
              <a:buNone/>
            </a:pPr>
            <a:r>
              <a:rPr lang="fr-FR" sz="3000" dirty="0" smtClean="0"/>
              <a:t>	Cadre CEMAC et Atelier de formation de Dakar 2013 (Centre de Turin): Congo et le Gabon (ratifiés) / Algérie, Cameroun, Mauritanie, République de Centrafrique, République démocratique du Congo et Tchad</a:t>
            </a:r>
          </a:p>
          <a:p>
            <a:pPr marL="109728" indent="0">
              <a:buNone/>
            </a:pPr>
            <a:r>
              <a:rPr lang="fr-FR" sz="3000" dirty="0" smtClean="0"/>
              <a:t>-) activités d’assistance à la mise en conformité des législations nationales: Bénin, Togo et Côte d’Ivoire</a:t>
            </a:r>
          </a:p>
          <a:p>
            <a:pPr marL="109728" indent="0">
              <a:buNone/>
            </a:pPr>
            <a:r>
              <a:rPr lang="fr-FR" sz="3000" dirty="0" smtClean="0"/>
              <a:t>-) activités d’assistance à la préparation des rapports (article 22): Bénin et Togo</a:t>
            </a:r>
          </a:p>
          <a:p>
            <a:pPr marL="109728" indent="0">
              <a:buNone/>
            </a:pPr>
            <a:endParaRPr lang="fr-FR" dirty="0" smtClean="0"/>
          </a:p>
        </p:txBody>
      </p:sp>
    </p:spTree>
    <p:extLst>
      <p:ext uri="{BB962C8B-B14F-4D97-AF65-F5344CB8AC3E}">
        <p14:creationId xmlns:p14="http://schemas.microsoft.com/office/powerpoint/2010/main" val="3515079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Plan de l’intervention</a:t>
            </a:r>
            <a:endParaRPr lang="fr-FR" dirty="0"/>
          </a:p>
        </p:txBody>
      </p:sp>
      <p:sp>
        <p:nvSpPr>
          <p:cNvPr id="3" name="Espace réservé du contenu 2"/>
          <p:cNvSpPr>
            <a:spLocks noGrp="1"/>
          </p:cNvSpPr>
          <p:nvPr>
            <p:ph idx="1"/>
          </p:nvPr>
        </p:nvSpPr>
        <p:spPr/>
        <p:txBody>
          <a:bodyPr/>
          <a:lstStyle/>
          <a:p>
            <a:pPr>
              <a:buNone/>
            </a:pPr>
            <a:endParaRPr lang="fr-FR" dirty="0" smtClean="0"/>
          </a:p>
          <a:p>
            <a:pPr>
              <a:buNone/>
            </a:pPr>
            <a:r>
              <a:rPr lang="fr-FR" sz="2400" dirty="0" smtClean="0"/>
              <a:t>Introduction: présentation générale de la CTM 2006</a:t>
            </a:r>
          </a:p>
          <a:p>
            <a:pPr>
              <a:buNone/>
            </a:pPr>
            <a:r>
              <a:rPr lang="fr-FR" sz="2400" dirty="0" smtClean="0"/>
              <a:t>I- La mise en conformité des législations nationales</a:t>
            </a:r>
          </a:p>
          <a:p>
            <a:pPr>
              <a:buNone/>
            </a:pPr>
            <a:r>
              <a:rPr lang="fr-FR" sz="2400" dirty="0" smtClean="0"/>
              <a:t>II- L’obligation de faire rapport – l’apport des premiers </a:t>
            </a:r>
            <a:r>
              <a:rPr lang="fr-FR" sz="2400" dirty="0" smtClean="0"/>
              <a:t>commentaires (Bénin / Togo)</a:t>
            </a:r>
            <a:endParaRPr lang="fr-FR" sz="2400" dirty="0" smtClean="0"/>
          </a:p>
          <a:p>
            <a:pPr>
              <a:buNone/>
            </a:pPr>
            <a:endParaRPr lang="fr-FR"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475656" y="81377"/>
            <a:ext cx="6589199" cy="1280890"/>
          </a:xfrm>
        </p:spPr>
        <p:txBody>
          <a:bodyPr>
            <a:normAutofit fontScale="90000"/>
          </a:bodyPr>
          <a:lstStyle/>
          <a:p>
            <a:pPr eaLnBrk="1" hangingPunct="1"/>
            <a:r>
              <a:rPr lang="fr-CH" sz="3200" dirty="0" smtClean="0"/>
              <a:t>L'OIT et l'adoption de la Convention du travail maritime de 2006</a:t>
            </a:r>
            <a:endParaRPr lang="en-US" sz="3200" dirty="0" smtClean="0"/>
          </a:p>
        </p:txBody>
      </p:sp>
      <p:sp>
        <p:nvSpPr>
          <p:cNvPr id="8196" name="Rectangle 3"/>
          <p:cNvSpPr>
            <a:spLocks noGrp="1" noChangeArrowheads="1"/>
          </p:cNvSpPr>
          <p:nvPr>
            <p:ph idx="1"/>
          </p:nvPr>
        </p:nvSpPr>
        <p:spPr>
          <a:xfrm>
            <a:off x="285750" y="1571625"/>
            <a:ext cx="8462963" cy="4737100"/>
          </a:xfrm>
        </p:spPr>
        <p:txBody>
          <a:bodyPr>
            <a:noAutofit/>
          </a:bodyPr>
          <a:lstStyle/>
          <a:p>
            <a:pPr lvl="1" eaLnBrk="1" hangingPunct="1">
              <a:lnSpc>
                <a:spcPct val="80000"/>
              </a:lnSpc>
              <a:buFont typeface="Wingdings 2" pitchFamily="18" charset="2"/>
              <a:buNone/>
            </a:pPr>
            <a:r>
              <a:rPr lang="fr-FR" sz="1800" dirty="0" smtClean="0"/>
              <a:t>La CTM 2006 constitue une étape dans la réflexion de l’OIT sur son </a:t>
            </a:r>
            <a:r>
              <a:rPr lang="fr-FR" sz="1800" b="1" dirty="0" smtClean="0"/>
              <a:t>action normative dans le contexte de la mondialisation </a:t>
            </a:r>
            <a:r>
              <a:rPr lang="fr-FR" sz="1800" dirty="0" smtClean="0"/>
              <a:t>(clause sociale, droits fondamentaux, travail décent)</a:t>
            </a:r>
          </a:p>
          <a:p>
            <a:pPr lvl="1" eaLnBrk="1" hangingPunct="1">
              <a:lnSpc>
                <a:spcPct val="80000"/>
              </a:lnSpc>
              <a:buFont typeface="Wingdings 2" pitchFamily="18" charset="2"/>
              <a:buNone/>
            </a:pPr>
            <a:r>
              <a:rPr lang="fr-FR" sz="1800" dirty="0" smtClean="0"/>
              <a:t>2 enjeux: </a:t>
            </a:r>
          </a:p>
          <a:p>
            <a:pPr lvl="1" eaLnBrk="1" hangingPunct="1">
              <a:lnSpc>
                <a:spcPct val="80000"/>
              </a:lnSpc>
              <a:buFont typeface="Wingdings 2" pitchFamily="18" charset="2"/>
              <a:buNone/>
            </a:pPr>
            <a:r>
              <a:rPr lang="fr-FR" sz="1800" dirty="0" smtClean="0"/>
              <a:t>-) Quel contenu (niveau minimal de protection) pour une convention internationale du travail dans un monde hétérogène?</a:t>
            </a:r>
          </a:p>
          <a:p>
            <a:pPr lvl="1" eaLnBrk="1" hangingPunct="1">
              <a:lnSpc>
                <a:spcPct val="80000"/>
              </a:lnSpc>
              <a:buFont typeface="Wingdings 2" pitchFamily="18" charset="2"/>
              <a:buNone/>
            </a:pPr>
            <a:r>
              <a:rPr lang="fr-FR" sz="1800" dirty="0" smtClean="0"/>
              <a:t>-) Comment assurer à cet instrument une portée universelle dans le secteur maritime (Normes OMI) </a:t>
            </a:r>
            <a:r>
              <a:rPr lang="fr-FR" sz="1800" dirty="0" smtClean="0"/>
              <a:t>alors que </a:t>
            </a:r>
            <a:r>
              <a:rPr lang="fr-FR" sz="1800" dirty="0" smtClean="0"/>
              <a:t>les précédentes conventions maritimes (C 165 sécurité sociale) sont peu ratifiées et reconnues</a:t>
            </a:r>
          </a:p>
          <a:p>
            <a:pPr lvl="1" eaLnBrk="1" hangingPunct="1">
              <a:lnSpc>
                <a:spcPct val="80000"/>
              </a:lnSpc>
              <a:buFont typeface="Wingdings 2" pitchFamily="18" charset="2"/>
              <a:buNone/>
            </a:pPr>
            <a:r>
              <a:rPr lang="fr-FR" sz="1800" dirty="0" smtClean="0"/>
              <a:t>En 2001, le Conseil d'administration du BIT, se fondant sur "l'Accord de Genève", a décidé d'élaborer un nouvel instrument:</a:t>
            </a:r>
          </a:p>
          <a:p>
            <a:pPr lvl="1" eaLnBrk="1" hangingPunct="1">
              <a:lnSpc>
                <a:spcPct val="80000"/>
              </a:lnSpc>
              <a:buFont typeface="Wingdings 2" pitchFamily="18" charset="2"/>
              <a:buNone/>
            </a:pPr>
            <a:r>
              <a:rPr lang="fr-FR" sz="1800" dirty="0" smtClean="0"/>
              <a:t>-)  qui se caractériserait par son « intangibilité » et sa flexibilité: </a:t>
            </a:r>
            <a:r>
              <a:rPr lang="fr-FR" sz="1800" b="1" dirty="0" smtClean="0"/>
              <a:t>consolidation / durable / application universelle et effective</a:t>
            </a:r>
          </a:p>
          <a:p>
            <a:pPr lvl="1" eaLnBrk="1" hangingPunct="1">
              <a:lnSpc>
                <a:spcPct val="80000"/>
              </a:lnSpc>
              <a:buFont typeface="Wingdings 2" pitchFamily="18" charset="2"/>
              <a:buNone/>
            </a:pPr>
            <a:r>
              <a:rPr lang="fr-FR" sz="1800" dirty="0" smtClean="0"/>
              <a:t>-) qui répondrait au </a:t>
            </a:r>
            <a:r>
              <a:rPr lang="fr-FR" sz="1800" b="1" dirty="0" smtClean="0"/>
              <a:t>besoin de protection des travailleurs </a:t>
            </a:r>
            <a:r>
              <a:rPr lang="fr-FR" sz="1800" dirty="0" smtClean="0"/>
              <a:t>tout en assurant une </a:t>
            </a:r>
            <a:r>
              <a:rPr lang="fr-FR" sz="1800" b="1" dirty="0" smtClean="0"/>
              <a:t>concurrence loyale aux Etats et armateurs</a:t>
            </a:r>
            <a:endParaRPr lang="fr-CH" sz="1800" b="1" dirty="0" smtClean="0"/>
          </a:p>
          <a:p>
            <a:pPr marL="609600" indent="-609600" eaLnBrk="1" hangingPunct="1">
              <a:lnSpc>
                <a:spcPct val="80000"/>
              </a:lnSpc>
              <a:buNone/>
            </a:pPr>
            <a:r>
              <a:rPr lang="fr-CH" dirty="0" smtClean="0"/>
              <a:t>À sa 94e session, la Conférence internationale du travail (siégeant du 7 au 23 février 2006) a adopté, avec la Convention du travail maritime de 2006.</a:t>
            </a:r>
          </a:p>
          <a:p>
            <a:pPr marL="609600" indent="-609600" eaLnBrk="1" hangingPunct="1">
              <a:lnSpc>
                <a:spcPct val="80000"/>
              </a:lnSpc>
            </a:pPr>
            <a:endParaRPr lang="fr-CH" dirty="0" smtClean="0"/>
          </a:p>
        </p:txBody>
      </p:sp>
      <p:sp>
        <p:nvSpPr>
          <p:cNvPr id="6" name="Espace réservé du numéro de diapositive 5"/>
          <p:cNvSpPr>
            <a:spLocks noGrp="1"/>
          </p:cNvSpPr>
          <p:nvPr>
            <p:ph type="sldNum" sz="quarter" idx="12"/>
          </p:nvPr>
        </p:nvSpPr>
        <p:spPr/>
        <p:txBody>
          <a:bodyPr/>
          <a:lstStyle/>
          <a:p>
            <a:pPr>
              <a:defRPr/>
            </a:pPr>
            <a:fld id="{938397C8-B6C3-4641-ABFC-814E18034712}" type="slidenum">
              <a:rPr lang="fr-FR"/>
              <a:pPr>
                <a:defRPr/>
              </a:pPr>
              <a:t>5</a:t>
            </a:fld>
            <a:endParaRPr lang="fr-F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088025" y="304421"/>
            <a:ext cx="7444415" cy="1280890"/>
          </a:xfrm>
        </p:spPr>
        <p:txBody>
          <a:bodyPr>
            <a:normAutofit fontScale="90000"/>
          </a:bodyPr>
          <a:lstStyle/>
          <a:p>
            <a:pPr eaLnBrk="1" hangingPunct="1"/>
            <a:r>
              <a:rPr lang="en-US" sz="3200" dirty="0" smtClean="0"/>
              <a:t/>
            </a:r>
            <a:br>
              <a:rPr lang="en-US" sz="3200" dirty="0" smtClean="0"/>
            </a:br>
            <a:r>
              <a:rPr lang="fr-CH" sz="3100" dirty="0" smtClean="0"/>
              <a:t>La CTM, 2006: un instrument durable de consolidation des normes antérieures</a:t>
            </a:r>
            <a:endParaRPr lang="en-US" sz="4000" dirty="0" smtClean="0"/>
          </a:p>
        </p:txBody>
      </p:sp>
      <p:sp>
        <p:nvSpPr>
          <p:cNvPr id="10244" name="Rectangle 3"/>
          <p:cNvSpPr>
            <a:spLocks noGrp="1" noChangeArrowheads="1"/>
          </p:cNvSpPr>
          <p:nvPr>
            <p:ph idx="1"/>
          </p:nvPr>
        </p:nvSpPr>
        <p:spPr>
          <a:xfrm>
            <a:off x="428625" y="2017713"/>
            <a:ext cx="8247063" cy="4114800"/>
          </a:xfrm>
        </p:spPr>
        <p:txBody>
          <a:bodyPr>
            <a:normAutofit fontScale="92500" lnSpcReduction="10000"/>
          </a:bodyPr>
          <a:lstStyle/>
          <a:p>
            <a:pPr eaLnBrk="1" hangingPunct="1">
              <a:lnSpc>
                <a:spcPct val="80000"/>
              </a:lnSpc>
            </a:pPr>
            <a:r>
              <a:rPr lang="fr-FR" sz="2400" dirty="0" smtClean="0"/>
              <a:t>Un effet de </a:t>
            </a:r>
            <a:r>
              <a:rPr lang="fr-FR" sz="2400" b="1" dirty="0" smtClean="0"/>
              <a:t>consolidation</a:t>
            </a:r>
            <a:r>
              <a:rPr lang="fr-FR" sz="2400" dirty="0" smtClean="0"/>
              <a:t>: la substance de la plus grande partie* des 68 instruments du travail maritime existants que l'OIT a adoptés depuis 1920 a été mise à jour et se trouve désormais intégrée dans cette nouvelle convention "consolidée". [*les conventions de l'OIT relatives aux pièces d'identité des gens de mer (n° 108 et 185) et aux pensions des gens de mer (n° 71), ainsi qu'une convention déjà écartée (n° 15) n'ont pas été incorporées dans la nouvelle convention.]Les conventions du travail maritime existantes seront « révisées » (article X) par l’effet de l’entrée en vigueur de la CTM, 2006</a:t>
            </a:r>
            <a:r>
              <a:rPr lang="fr-FR" sz="2000" dirty="0" smtClean="0"/>
              <a:t>.</a:t>
            </a:r>
          </a:p>
          <a:p>
            <a:pPr eaLnBrk="1" hangingPunct="1">
              <a:lnSpc>
                <a:spcPct val="80000"/>
              </a:lnSpc>
            </a:pPr>
            <a:r>
              <a:rPr lang="fr-FR" sz="2400" dirty="0" smtClean="0"/>
              <a:t>Un instrument </a:t>
            </a:r>
            <a:r>
              <a:rPr lang="fr-FR" sz="2400" b="1" dirty="0" smtClean="0"/>
              <a:t>durable</a:t>
            </a:r>
            <a:r>
              <a:rPr lang="fr-FR" sz="2400" dirty="0" smtClean="0"/>
              <a:t> (sans numéro) et révisable (procédures d’amendement Articles XIV et XV): juin 2014 en matière de garantie financière de l’abandon d’équipage</a:t>
            </a:r>
            <a:endParaRPr lang="en-US" sz="2400" dirty="0" smtClean="0"/>
          </a:p>
        </p:txBody>
      </p:sp>
      <p:sp>
        <p:nvSpPr>
          <p:cNvPr id="6" name="Espace réservé du numéro de diapositive 5"/>
          <p:cNvSpPr>
            <a:spLocks noGrp="1"/>
          </p:cNvSpPr>
          <p:nvPr>
            <p:ph type="sldNum" sz="quarter" idx="12"/>
          </p:nvPr>
        </p:nvSpPr>
        <p:spPr/>
        <p:txBody>
          <a:bodyPr/>
          <a:lstStyle/>
          <a:p>
            <a:pPr>
              <a:defRPr/>
            </a:pPr>
            <a:fld id="{F4A9C52E-61D2-4B99-80E3-428465AF6C25}" type="slidenum">
              <a:rPr lang="fr-FR"/>
              <a:pPr>
                <a:defRPr/>
              </a:pPr>
              <a:t>6</a:t>
            </a:fld>
            <a:endParaRPr lang="fr-F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a:bodyPr>
          <a:lstStyle/>
          <a:p>
            <a:pPr eaLnBrk="1" hangingPunct="1"/>
            <a:r>
              <a:rPr lang="fr-CH" sz="3200" dirty="0" smtClean="0"/>
              <a:t>La flexibilité inhérente à la CTM 2006</a:t>
            </a:r>
            <a:endParaRPr lang="en-US" sz="3200" dirty="0" smtClean="0"/>
          </a:p>
        </p:txBody>
      </p:sp>
      <p:sp>
        <p:nvSpPr>
          <p:cNvPr id="15364" name="Rectangle 3"/>
          <p:cNvSpPr>
            <a:spLocks noGrp="1" noChangeArrowheads="1"/>
          </p:cNvSpPr>
          <p:nvPr>
            <p:ph idx="1"/>
          </p:nvPr>
        </p:nvSpPr>
        <p:spPr>
          <a:xfrm>
            <a:off x="539750" y="2017713"/>
            <a:ext cx="8486775" cy="4840287"/>
          </a:xfrm>
        </p:spPr>
        <p:txBody>
          <a:bodyPr/>
          <a:lstStyle/>
          <a:p>
            <a:pPr marL="457200" lvl="1" indent="0" eaLnBrk="1" hangingPunct="1">
              <a:lnSpc>
                <a:spcPct val="80000"/>
              </a:lnSpc>
              <a:buNone/>
            </a:pPr>
            <a:endParaRPr lang="fr-FR" sz="1800" b="1" i="1" dirty="0" smtClean="0"/>
          </a:p>
          <a:p>
            <a:pPr lvl="1" eaLnBrk="1" hangingPunct="1">
              <a:lnSpc>
                <a:spcPct val="80000"/>
              </a:lnSpc>
            </a:pPr>
            <a:r>
              <a:rPr lang="fr-FR" sz="1800" dirty="0" smtClean="0"/>
              <a:t>les dispositions de </a:t>
            </a:r>
            <a:r>
              <a:rPr lang="fr-FR" sz="1800" b="1" dirty="0" smtClean="0"/>
              <a:t>la partie B du code </a:t>
            </a:r>
            <a:r>
              <a:rPr lang="fr-FR" sz="1800" dirty="0" smtClean="0"/>
              <a:t>ne sont pas obligatoires.</a:t>
            </a:r>
          </a:p>
          <a:p>
            <a:pPr lvl="1" eaLnBrk="1" hangingPunct="1">
              <a:lnSpc>
                <a:spcPct val="80000"/>
              </a:lnSpc>
            </a:pPr>
            <a:r>
              <a:rPr lang="fr-FR" sz="1800" dirty="0" smtClean="0"/>
              <a:t>la mise en œuvre de la partie A du code (abstraction faite du Titre 5) peut également être réalisée par des dispositions qui sont « </a:t>
            </a:r>
            <a:r>
              <a:rPr lang="fr-FR" sz="1800" b="1" dirty="0" smtClean="0"/>
              <a:t>équivalentes dans l’ensemble</a:t>
            </a:r>
            <a:r>
              <a:rPr lang="fr-FR" sz="1800" dirty="0" smtClean="0"/>
              <a:t> »</a:t>
            </a:r>
          </a:p>
          <a:p>
            <a:pPr lvl="1" eaLnBrk="1" hangingPunct="1">
              <a:lnSpc>
                <a:spcPct val="80000"/>
              </a:lnSpc>
            </a:pPr>
            <a:r>
              <a:rPr lang="fr-FR" sz="1800" dirty="0" smtClean="0"/>
              <a:t>les prescriptions de la convention s’appliquent à la </a:t>
            </a:r>
            <a:r>
              <a:rPr lang="fr-FR" sz="1800" b="1" dirty="0" smtClean="0"/>
              <a:t>plupart des catégories de navires </a:t>
            </a:r>
            <a:r>
              <a:rPr lang="fr-FR" sz="1800" dirty="0" smtClean="0"/>
              <a:t>(elles ne s’appliquent pas aux navires affectés à la pêche, aux navires de construction traditionnelle ni aux navires de guerre)</a:t>
            </a:r>
          </a:p>
          <a:p>
            <a:pPr lvl="1" eaLnBrk="1" hangingPunct="1">
              <a:lnSpc>
                <a:spcPct val="80000"/>
              </a:lnSpc>
            </a:pPr>
            <a:r>
              <a:rPr lang="fr-FR" sz="1800" dirty="0" smtClean="0"/>
              <a:t>cependant, il est possible, après consultation des organisations d’armateurs et de gens de mer concernées, de ne pas appliquer les dispositions de détail du code aux navires d’une jauge brute inférieure à 200 tonneaux qui ne sont pas affectés à une navigation internationale</a:t>
            </a:r>
          </a:p>
          <a:p>
            <a:pPr lvl="1" eaLnBrk="1" hangingPunct="1">
              <a:lnSpc>
                <a:spcPct val="80000"/>
              </a:lnSpc>
            </a:pPr>
            <a:r>
              <a:rPr lang="fr-FR" sz="1800" dirty="0" smtClean="0"/>
              <a:t>différentes dispositions (Titre 3) autorisent les Etats à exclure certains types de navires </a:t>
            </a:r>
            <a:r>
              <a:rPr lang="fr-CH" sz="1800" dirty="0" smtClean="0"/>
              <a:t> </a:t>
            </a:r>
            <a:endParaRPr lang="en-US" sz="1800" dirty="0" smtClean="0"/>
          </a:p>
        </p:txBody>
      </p:sp>
      <p:sp>
        <p:nvSpPr>
          <p:cNvPr id="6" name="Espace réservé du numéro de diapositive 5"/>
          <p:cNvSpPr>
            <a:spLocks noGrp="1"/>
          </p:cNvSpPr>
          <p:nvPr>
            <p:ph type="sldNum" sz="quarter" idx="12"/>
          </p:nvPr>
        </p:nvSpPr>
        <p:spPr/>
        <p:txBody>
          <a:bodyPr/>
          <a:lstStyle/>
          <a:p>
            <a:pPr>
              <a:defRPr/>
            </a:pPr>
            <a:fld id="{5FCAE4DC-0832-4A2E-ADF3-5C11378DFA38}" type="slidenum">
              <a:rPr lang="fr-FR"/>
              <a:pPr>
                <a:defRPr/>
              </a:pPr>
              <a:t>7</a:t>
            </a:fld>
            <a:endParaRPr lang="fr-F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116013" y="404813"/>
            <a:ext cx="7793037" cy="809625"/>
          </a:xfrm>
        </p:spPr>
        <p:txBody>
          <a:bodyPr>
            <a:normAutofit fontScale="90000"/>
          </a:bodyPr>
          <a:lstStyle/>
          <a:p>
            <a:pPr eaLnBrk="1" hangingPunct="1"/>
            <a:r>
              <a:rPr lang="fr-CH" sz="2800" dirty="0" smtClean="0"/>
              <a:t>Un titre (5) dédié à la conformité et à la mise en application des dispositions de la Convention</a:t>
            </a:r>
            <a:endParaRPr lang="en-US" sz="2800" dirty="0" smtClean="0"/>
          </a:p>
        </p:txBody>
      </p:sp>
      <p:sp>
        <p:nvSpPr>
          <p:cNvPr id="13316" name="Rectangle 3"/>
          <p:cNvSpPr>
            <a:spLocks noGrp="1" noChangeArrowheads="1"/>
          </p:cNvSpPr>
          <p:nvPr>
            <p:ph idx="1"/>
          </p:nvPr>
        </p:nvSpPr>
        <p:spPr>
          <a:xfrm>
            <a:off x="357188" y="1357313"/>
            <a:ext cx="8323262" cy="4922837"/>
          </a:xfrm>
        </p:spPr>
        <p:txBody>
          <a:bodyPr>
            <a:noAutofit/>
          </a:bodyPr>
          <a:lstStyle/>
          <a:p>
            <a:pPr marL="609600" indent="-609600" eaLnBrk="1" hangingPunct="1">
              <a:lnSpc>
                <a:spcPct val="80000"/>
              </a:lnSpc>
              <a:buFont typeface="Wingdings" pitchFamily="2" charset="2"/>
              <a:buNone/>
            </a:pPr>
            <a:endParaRPr lang="fr-CH" dirty="0" smtClean="0"/>
          </a:p>
          <a:p>
            <a:pPr marL="609600" indent="-609600" eaLnBrk="1" hangingPunct="1">
              <a:lnSpc>
                <a:spcPct val="80000"/>
              </a:lnSpc>
              <a:buFont typeface="Wingdings" pitchFamily="2" charset="2"/>
              <a:buNone/>
            </a:pPr>
            <a:r>
              <a:rPr lang="fr-CH" dirty="0" smtClean="0"/>
              <a:t>Distingue les responsabilités de l’Etat qui ratifie en tant </a:t>
            </a:r>
            <a:r>
              <a:rPr lang="fr-CH" b="1" dirty="0" smtClean="0"/>
              <a:t>qu’Etat du pavillon, Etat du port et les responsabilités du fournisseur de main-d’œuvre</a:t>
            </a:r>
            <a:r>
              <a:rPr lang="fr-CH" dirty="0" smtClean="0"/>
              <a:t> </a:t>
            </a:r>
          </a:p>
          <a:p>
            <a:pPr marL="609600" indent="-609600" eaLnBrk="1" hangingPunct="1">
              <a:lnSpc>
                <a:spcPct val="80000"/>
              </a:lnSpc>
              <a:buFont typeface="Wingdings" pitchFamily="2" charset="2"/>
              <a:buNone/>
            </a:pPr>
            <a:r>
              <a:rPr lang="fr-CH" dirty="0" smtClean="0"/>
              <a:t>Pour les navires de 500 tonneaux de jauge brute ou plus affectés à une navigation internationale ou s'effectuant entre des ports étrangers (ce système peut être étendue à d’autres navires):</a:t>
            </a:r>
          </a:p>
          <a:p>
            <a:pPr marL="609600" indent="-609600" eaLnBrk="1" hangingPunct="1">
              <a:lnSpc>
                <a:spcPct val="80000"/>
              </a:lnSpc>
              <a:buFont typeface="Wingdings" pitchFamily="2" charset="2"/>
              <a:buNone/>
            </a:pPr>
            <a:r>
              <a:rPr lang="fr-CH" dirty="0" smtClean="0"/>
              <a:t>Initie un système de </a:t>
            </a:r>
            <a:r>
              <a:rPr lang="fr-CH" b="1" dirty="0" smtClean="0"/>
              <a:t>certification sociale des navires </a:t>
            </a:r>
            <a:r>
              <a:rPr lang="fr-CH" dirty="0" smtClean="0"/>
              <a:t>après </a:t>
            </a:r>
            <a:r>
              <a:rPr lang="fr-CH" b="1" dirty="0" smtClean="0"/>
              <a:t>inspection</a:t>
            </a:r>
            <a:r>
              <a:rPr lang="fr-CH" dirty="0" smtClean="0"/>
              <a:t> avec  un certificat de travail maritime &amp; une déclaration de conformité du travail maritime délivrés par l'État du pavillon ou un organisme reconnu agissant en son nom. </a:t>
            </a:r>
          </a:p>
          <a:p>
            <a:pPr marL="609600" indent="-609600" eaLnBrk="1" hangingPunct="1">
              <a:lnSpc>
                <a:spcPct val="80000"/>
              </a:lnSpc>
              <a:buFont typeface="Wingdings" pitchFamily="2" charset="2"/>
              <a:buNone/>
            </a:pPr>
            <a:r>
              <a:rPr lang="fr-CH" dirty="0" smtClean="0"/>
              <a:t>Un système sur lequel s’adosse un </a:t>
            </a:r>
            <a:r>
              <a:rPr lang="fr-CH" b="1" dirty="0" smtClean="0"/>
              <a:t>mécanisme de contrôle par l'État du port</a:t>
            </a:r>
          </a:p>
          <a:p>
            <a:pPr marL="609600" indent="-609600" eaLnBrk="1" hangingPunct="1">
              <a:lnSpc>
                <a:spcPct val="80000"/>
              </a:lnSpc>
              <a:buFont typeface="Wingdings" pitchFamily="2" charset="2"/>
              <a:buNone/>
            </a:pPr>
            <a:r>
              <a:rPr lang="fr-CH" dirty="0" smtClean="0"/>
              <a:t>Contient u</a:t>
            </a:r>
            <a:r>
              <a:rPr lang="fr-CH" dirty="0" smtClean="0"/>
              <a:t>ne </a:t>
            </a:r>
            <a:r>
              <a:rPr lang="fr-CH" dirty="0" smtClean="0"/>
              <a:t>clause garantissant un "</a:t>
            </a:r>
            <a:r>
              <a:rPr lang="fr-CH" b="1" dirty="0" smtClean="0"/>
              <a:t>traitement non moins favorable</a:t>
            </a:r>
            <a:r>
              <a:rPr lang="fr-CH" dirty="0" smtClean="0"/>
              <a:t>", destinée à garantir des règles du jeu égales pour tous (dans le contexte des mesures de contrôle par l'État du port)</a:t>
            </a:r>
          </a:p>
          <a:p>
            <a:pPr marL="609600" indent="-609600" eaLnBrk="1" hangingPunct="1">
              <a:lnSpc>
                <a:spcPct val="80000"/>
              </a:lnSpc>
              <a:buFont typeface="Wingdings" pitchFamily="2" charset="2"/>
              <a:buNone/>
            </a:pPr>
            <a:r>
              <a:rPr lang="fr-CH" dirty="0" smtClean="0"/>
              <a:t>-Initie des </a:t>
            </a:r>
            <a:r>
              <a:rPr lang="fr-CH" dirty="0" smtClean="0"/>
              <a:t>mécanismes permettant l’examen et le </a:t>
            </a:r>
            <a:r>
              <a:rPr lang="fr-CH" b="1" dirty="0" smtClean="0"/>
              <a:t>traitement des plaintes des gens de mer à bord et à terre</a:t>
            </a:r>
          </a:p>
          <a:p>
            <a:pPr marL="609600" indent="-609600" eaLnBrk="1" hangingPunct="1">
              <a:lnSpc>
                <a:spcPct val="80000"/>
              </a:lnSpc>
              <a:buFont typeface="Wingdings" pitchFamily="2" charset="2"/>
              <a:buNone/>
            </a:pPr>
            <a:endParaRPr lang="en-US" dirty="0" smtClean="0"/>
          </a:p>
        </p:txBody>
      </p:sp>
      <p:sp>
        <p:nvSpPr>
          <p:cNvPr id="6" name="Espace réservé du numéro de diapositive 5"/>
          <p:cNvSpPr>
            <a:spLocks noGrp="1"/>
          </p:cNvSpPr>
          <p:nvPr>
            <p:ph type="sldNum" sz="quarter" idx="12"/>
          </p:nvPr>
        </p:nvSpPr>
        <p:spPr/>
        <p:txBody>
          <a:bodyPr/>
          <a:lstStyle/>
          <a:p>
            <a:pPr>
              <a:defRPr/>
            </a:pPr>
            <a:fld id="{C50197C5-C258-4235-AE94-47259F6ADDC9}" type="slidenum">
              <a:rPr lang="fr-FR"/>
              <a:pPr>
                <a:defRPr/>
              </a:pPr>
              <a:t>8</a:t>
            </a:fld>
            <a:endParaRPr lang="fr-F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I- La mise en conformité des législations nationales</a:t>
            </a:r>
            <a:endParaRPr lang="fr-FR" dirty="0"/>
          </a:p>
        </p:txBody>
      </p:sp>
      <p:sp>
        <p:nvSpPr>
          <p:cNvPr id="3" name="Espace réservé du contenu 2"/>
          <p:cNvSpPr>
            <a:spLocks noGrp="1"/>
          </p:cNvSpPr>
          <p:nvPr>
            <p:ph idx="1"/>
          </p:nvPr>
        </p:nvSpPr>
        <p:spPr>
          <a:xfrm>
            <a:off x="1403649" y="1905000"/>
            <a:ext cx="7130752" cy="4006222"/>
          </a:xfrm>
        </p:spPr>
        <p:txBody>
          <a:bodyPr>
            <a:normAutofit/>
          </a:bodyPr>
          <a:lstStyle/>
          <a:p>
            <a:endParaRPr lang="fr-FR" dirty="0" smtClean="0"/>
          </a:p>
          <a:p>
            <a:r>
              <a:rPr lang="fr-FR" sz="2400" dirty="0" smtClean="0"/>
              <a:t>Mise </a:t>
            </a:r>
            <a:r>
              <a:rPr lang="fr-FR" sz="2400" dirty="0"/>
              <a:t>en conformité et consultation des organisations de gens de mer et d’armateurs</a:t>
            </a:r>
          </a:p>
          <a:p>
            <a:r>
              <a:rPr lang="fr-FR" sz="2400" dirty="0"/>
              <a:t>Définition de la notion de « gens de mer »</a:t>
            </a:r>
          </a:p>
          <a:p>
            <a:r>
              <a:rPr lang="fr-FR" sz="2400" dirty="0"/>
              <a:t>La sécurité sociale</a:t>
            </a:r>
          </a:p>
          <a:p>
            <a:r>
              <a:rPr lang="fr-FR" sz="2400" dirty="0" smtClean="0"/>
              <a:t>La CTM à l’épreuve de la consistance maritime des Etats</a:t>
            </a:r>
          </a:p>
          <a:p>
            <a:r>
              <a:rPr lang="fr-FR" sz="2400" dirty="0" smtClean="0"/>
              <a:t>La mise en œuvre coordonnée de la CTM</a:t>
            </a:r>
            <a:endParaRPr lang="fr-FR" sz="2400" dirty="0"/>
          </a:p>
          <a:p>
            <a:pPr>
              <a:buNone/>
            </a:pPr>
            <a:endParaRPr lang="fr-FR" sz="2400" dirty="0"/>
          </a:p>
          <a:p>
            <a:endParaRPr lang="fr-FR" sz="2400" dirty="0"/>
          </a:p>
          <a:p>
            <a:endParaRPr lang="fr-FR" dirty="0"/>
          </a:p>
        </p:txBody>
      </p:sp>
    </p:spTree>
    <p:extLst>
      <p:ext uri="{BB962C8B-B14F-4D97-AF65-F5344CB8AC3E}">
        <p14:creationId xmlns:p14="http://schemas.microsoft.com/office/powerpoint/2010/main" val="4023830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692696"/>
            <a:ext cx="8229600" cy="1066800"/>
          </a:xfrm>
        </p:spPr>
        <p:txBody>
          <a:bodyPr>
            <a:noAutofit/>
          </a:bodyPr>
          <a:lstStyle/>
          <a:p>
            <a:r>
              <a:rPr lang="fr-FR" sz="3200" dirty="0" smtClean="0"/>
              <a:t>Mise en conformité et consultations des organisations de gens de mer et d’armateurs</a:t>
            </a:r>
            <a:endParaRPr lang="fr-FR" sz="3200" dirty="0"/>
          </a:p>
        </p:txBody>
      </p:sp>
      <p:sp>
        <p:nvSpPr>
          <p:cNvPr id="3" name="Espace réservé du contenu 2"/>
          <p:cNvSpPr>
            <a:spLocks noGrp="1"/>
          </p:cNvSpPr>
          <p:nvPr>
            <p:ph idx="1"/>
          </p:nvPr>
        </p:nvSpPr>
        <p:spPr>
          <a:xfrm>
            <a:off x="467544" y="1916832"/>
            <a:ext cx="7498080" cy="4547592"/>
          </a:xfrm>
        </p:spPr>
        <p:txBody>
          <a:bodyPr>
            <a:normAutofit/>
          </a:bodyPr>
          <a:lstStyle/>
          <a:p>
            <a:pPr>
              <a:buNone/>
            </a:pPr>
            <a:endParaRPr lang="fr-FR" dirty="0" smtClean="0"/>
          </a:p>
          <a:p>
            <a:pPr>
              <a:buNone/>
            </a:pPr>
            <a:endParaRPr lang="fr-FR" dirty="0"/>
          </a:p>
          <a:p>
            <a:pPr>
              <a:buNone/>
            </a:pPr>
            <a:r>
              <a:rPr lang="fr-FR" dirty="0" smtClean="0"/>
              <a:t>Au stade de la mise en conformité, l’Etat qui ratifie la convention est soumis à des obligations de consultation</a:t>
            </a:r>
          </a:p>
          <a:p>
            <a:pPr>
              <a:buNone/>
            </a:pPr>
            <a:r>
              <a:rPr lang="fr-FR" dirty="0" smtClean="0"/>
              <a:t>-) Justification dans le formulaire de rapport (liste des organisations consultées)</a:t>
            </a:r>
          </a:p>
          <a:p>
            <a:pPr>
              <a:buNone/>
            </a:pPr>
            <a:r>
              <a:rPr lang="fr-FR" dirty="0" smtClean="0"/>
              <a:t>-) Communication du Formulaire de rapport aux organisations représentatives (article 23 de la Constitution de l’OIT)</a:t>
            </a:r>
          </a:p>
          <a:p>
            <a:pPr>
              <a:buNone/>
            </a:pPr>
            <a:r>
              <a:rPr lang="fr-FR" dirty="0" smtClean="0"/>
              <a:t>De quelles organisations s’agit-il dans des Etats fournisseurs de main-d’œuvre (marins employés par le port) et dans des Etats sans main-d’œuvre (organisations sectorielles dans le domaine des transports) ?</a:t>
            </a:r>
          </a:p>
          <a:p>
            <a:pPr>
              <a:buNone/>
            </a:pPr>
            <a:endParaRPr lang="fr-FR" dirty="0" smtClean="0"/>
          </a:p>
          <a:p>
            <a:pPr>
              <a:buNone/>
            </a:pPr>
            <a:endParaRPr lang="fr-FR" dirty="0"/>
          </a:p>
        </p:txBody>
      </p:sp>
    </p:spTree>
    <p:extLst>
      <p:ext uri="{BB962C8B-B14F-4D97-AF65-F5344CB8AC3E}">
        <p14:creationId xmlns:p14="http://schemas.microsoft.com/office/powerpoint/2010/main" val="3618474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93424" y="93712"/>
            <a:ext cx="6589199" cy="1280890"/>
          </a:xfrm>
        </p:spPr>
        <p:txBody>
          <a:bodyPr/>
          <a:lstStyle/>
          <a:p>
            <a:r>
              <a:rPr lang="fr-FR" dirty="0" smtClean="0"/>
              <a:t>« Gens de mer » et « marin »</a:t>
            </a:r>
            <a:endParaRPr lang="fr-FR" dirty="0"/>
          </a:p>
        </p:txBody>
      </p:sp>
      <p:sp>
        <p:nvSpPr>
          <p:cNvPr id="3" name="Espace réservé du contenu 2"/>
          <p:cNvSpPr>
            <a:spLocks noGrp="1"/>
          </p:cNvSpPr>
          <p:nvPr>
            <p:ph idx="1"/>
          </p:nvPr>
        </p:nvSpPr>
        <p:spPr>
          <a:xfrm>
            <a:off x="755576" y="1124744"/>
            <a:ext cx="8208912" cy="5733256"/>
          </a:xfrm>
        </p:spPr>
        <p:txBody>
          <a:bodyPr>
            <a:normAutofit fontScale="92500" lnSpcReduction="20000"/>
          </a:bodyPr>
          <a:lstStyle/>
          <a:p>
            <a:pPr>
              <a:buNone/>
            </a:pPr>
            <a:r>
              <a:rPr lang="fr-FR" dirty="0" smtClean="0"/>
              <a:t>Qu’il s’agisse d’un « Code des transports maritimes» ou d’un « Code maritime »:</a:t>
            </a:r>
          </a:p>
          <a:p>
            <a:pPr>
              <a:buNone/>
            </a:pPr>
            <a:r>
              <a:rPr lang="fr-FR" dirty="0" smtClean="0"/>
              <a:t>-) Confusion du régime social applicable à la pêche </a:t>
            </a:r>
            <a:r>
              <a:rPr lang="fr-FR" dirty="0" smtClean="0"/>
              <a:t>(industrielle) et </a:t>
            </a:r>
            <a:r>
              <a:rPr lang="fr-FR" dirty="0" smtClean="0"/>
              <a:t>au transport (niveaux de protection MLC/C188)</a:t>
            </a:r>
          </a:p>
          <a:p>
            <a:pPr>
              <a:buNone/>
            </a:pPr>
            <a:r>
              <a:rPr lang="fr-FR" dirty="0" smtClean="0"/>
              <a:t>-) Une approche traditionnellement centrée sur le marin, qui occupe un emploi au service du navire</a:t>
            </a:r>
          </a:p>
          <a:p>
            <a:pPr>
              <a:buNone/>
            </a:pPr>
            <a:r>
              <a:rPr lang="fr-FR" dirty="0" smtClean="0"/>
              <a:t>-) La CTM 2006 exige un traitement non moins favorable des gens de mer avec les travailleurs terrestres (soins médicaux / sécurité sociale) ou aligne leur niveau de protection (prévention SST)</a:t>
            </a:r>
          </a:p>
          <a:p>
            <a:pPr>
              <a:buNone/>
            </a:pPr>
            <a:r>
              <a:rPr lang="fr-FR" dirty="0"/>
              <a:t>-) Plateformes (industrie pétrolière): statut du personnel travaillant sur ces plateformes (gens de mer?) et des navires mobilisés dans cette activité (navires?)</a:t>
            </a:r>
          </a:p>
          <a:p>
            <a:pPr>
              <a:buNone/>
            </a:pPr>
            <a:r>
              <a:rPr lang="fr-FR" b="1" dirty="0" smtClean="0"/>
              <a:t>Questions: </a:t>
            </a:r>
          </a:p>
          <a:p>
            <a:pPr>
              <a:buNone/>
            </a:pPr>
            <a:r>
              <a:rPr lang="fr-FR" dirty="0" smtClean="0"/>
              <a:t>-) Faut-il extraire les pêcheurs du champ d’application des mesures nationales ?</a:t>
            </a:r>
          </a:p>
          <a:p>
            <a:pPr>
              <a:buNone/>
            </a:pPr>
            <a:r>
              <a:rPr lang="fr-FR" dirty="0" smtClean="0"/>
              <a:t>-)Faut-il </a:t>
            </a:r>
            <a:r>
              <a:rPr lang="fr-FR" dirty="0" smtClean="0"/>
              <a:t>maintenir une distinction « gens de mer » et « marins », prévoir une catégorie « non gens de mer (non marins) » (occasionnels)?</a:t>
            </a:r>
          </a:p>
          <a:p>
            <a:pPr>
              <a:buNone/>
            </a:pPr>
            <a:r>
              <a:rPr lang="fr-FR" dirty="0" smtClean="0"/>
              <a:t>-) Quelles relations entre les administrations maritimes et du travail (partage d’expérience pour l’établissement d’une réglementation, inspections conjointes)? </a:t>
            </a:r>
          </a:p>
          <a:p>
            <a:pPr>
              <a:buNone/>
            </a:pPr>
            <a:r>
              <a:rPr lang="fr-FR" dirty="0" smtClean="0"/>
              <a:t>-) Peut-on se fonder sur une NIT pour défendre l’emploi des nationaux?</a:t>
            </a:r>
          </a:p>
        </p:txBody>
      </p:sp>
    </p:spTree>
    <p:extLst>
      <p:ext uri="{BB962C8B-B14F-4D97-AF65-F5344CB8AC3E}">
        <p14:creationId xmlns:p14="http://schemas.microsoft.com/office/powerpoint/2010/main" val="799954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188640"/>
            <a:ext cx="8229600" cy="1077108"/>
          </a:xfrm>
        </p:spPr>
        <p:txBody>
          <a:bodyPr/>
          <a:lstStyle/>
          <a:p>
            <a:r>
              <a:rPr lang="fr-FR" dirty="0" smtClean="0"/>
              <a:t>La sécurité sociale</a:t>
            </a:r>
            <a:endParaRPr lang="fr-FR" dirty="0"/>
          </a:p>
        </p:txBody>
      </p:sp>
      <p:sp>
        <p:nvSpPr>
          <p:cNvPr id="3" name="Espace réservé du contenu 2"/>
          <p:cNvSpPr>
            <a:spLocks noGrp="1"/>
          </p:cNvSpPr>
          <p:nvPr>
            <p:ph idx="1"/>
          </p:nvPr>
        </p:nvSpPr>
        <p:spPr>
          <a:xfrm>
            <a:off x="539552" y="1412776"/>
            <a:ext cx="8147248" cy="5161760"/>
          </a:xfrm>
        </p:spPr>
        <p:txBody>
          <a:bodyPr>
            <a:normAutofit fontScale="55000" lnSpcReduction="20000"/>
          </a:bodyPr>
          <a:lstStyle/>
          <a:p>
            <a:pPr>
              <a:buNone/>
            </a:pPr>
            <a:r>
              <a:rPr lang="fr-FR" sz="2600" dirty="0" smtClean="0"/>
              <a:t>Constats: </a:t>
            </a:r>
          </a:p>
          <a:p>
            <a:pPr>
              <a:buNone/>
            </a:pPr>
            <a:r>
              <a:rPr lang="fr-FR" sz="2600" dirty="0" smtClean="0"/>
              <a:t>-) Critère de rattachement traditionnel: le pavillon (C 165 laisse aux Etats le choix)</a:t>
            </a:r>
          </a:p>
          <a:p>
            <a:pPr>
              <a:buNone/>
            </a:pPr>
            <a:r>
              <a:rPr lang="fr-FR" sz="2600" dirty="0" smtClean="0"/>
              <a:t>-) Couverture par le régime général qui soulève des problèmes </a:t>
            </a:r>
            <a:r>
              <a:rPr lang="fr-FR" sz="2600" dirty="0" smtClean="0"/>
              <a:t>techniques au </a:t>
            </a:r>
            <a:r>
              <a:rPr lang="fr-FR" sz="2600" dirty="0" smtClean="0"/>
              <a:t>niveau </a:t>
            </a:r>
            <a:r>
              <a:rPr lang="fr-FR" sz="2600" dirty="0" smtClean="0"/>
              <a:t>de la perception des cotisations </a:t>
            </a:r>
            <a:r>
              <a:rPr lang="fr-FR" sz="2600" dirty="0" smtClean="0"/>
              <a:t>et </a:t>
            </a:r>
            <a:r>
              <a:rPr lang="fr-FR" sz="2600" dirty="0" smtClean="0"/>
              <a:t>du versement des prestations</a:t>
            </a:r>
            <a:endParaRPr lang="fr-FR" sz="2600" dirty="0" smtClean="0"/>
          </a:p>
          <a:p>
            <a:pPr>
              <a:buNone/>
            </a:pPr>
            <a:endParaRPr lang="fr-FR" sz="2600" dirty="0" smtClean="0"/>
          </a:p>
          <a:p>
            <a:pPr>
              <a:lnSpc>
                <a:spcPct val="80000"/>
              </a:lnSpc>
              <a:buNone/>
            </a:pPr>
            <a:r>
              <a:rPr lang="fr-FR" sz="2900" dirty="0" smtClean="0"/>
              <a:t>Règle 4.5 de la MLC</a:t>
            </a:r>
          </a:p>
          <a:p>
            <a:pPr>
              <a:lnSpc>
                <a:spcPct val="80000"/>
              </a:lnSpc>
            </a:pPr>
            <a:r>
              <a:rPr lang="fr-FR" sz="2900" dirty="0" smtClean="0"/>
              <a:t>Objectif de couverture complète, 9 branches:  </a:t>
            </a:r>
            <a:r>
              <a:rPr lang="fr-FR" sz="2900" b="1" dirty="0" smtClean="0"/>
              <a:t>soins médicaux,  indemnités de maladie,  prestations de chômage,  prestations de vieillesse,  prestations en cas d’accident du travail ou de maladie professionnelle, prestations familiales,  prestations de maternité,  prestations d’invalidité,  et prestations de survivants.</a:t>
            </a:r>
          </a:p>
          <a:p>
            <a:pPr>
              <a:lnSpc>
                <a:spcPct val="80000"/>
              </a:lnSpc>
            </a:pPr>
            <a:r>
              <a:rPr lang="fr-FR" sz="2900" dirty="0" smtClean="0"/>
              <a:t> Les branches traitées par la Normes A 4.5 </a:t>
            </a:r>
            <a:r>
              <a:rPr lang="fr-FR" sz="2900" u="sng" dirty="0" smtClean="0"/>
              <a:t>complètent</a:t>
            </a:r>
            <a:r>
              <a:rPr lang="fr-FR" sz="2900" dirty="0" smtClean="0"/>
              <a:t> les règles 41. et 4.2 (para 1)</a:t>
            </a:r>
          </a:p>
          <a:p>
            <a:pPr>
              <a:lnSpc>
                <a:spcPct val="80000"/>
              </a:lnSpc>
            </a:pPr>
            <a:r>
              <a:rPr lang="fr-FR" sz="2900" dirty="0" smtClean="0"/>
              <a:t>Lors de la ratification, 3 des 9 branches doivent être assurées au minimum et déclarées (para 2)</a:t>
            </a:r>
          </a:p>
          <a:p>
            <a:pPr>
              <a:lnSpc>
                <a:spcPct val="80000"/>
              </a:lnSpc>
            </a:pPr>
            <a:r>
              <a:rPr lang="fr-FR" sz="2900" b="1" dirty="0" smtClean="0"/>
              <a:t>La couverture complémentaire de la Norme A4.5 concerne les marins qui résident habituellement sur le territoire nationale (para 3), éventuellement elle sera satisfaite à travers des accords bilatéraux ou multilatéraux</a:t>
            </a:r>
          </a:p>
          <a:p>
            <a:pPr>
              <a:lnSpc>
                <a:spcPct val="80000"/>
              </a:lnSpc>
              <a:buNone/>
            </a:pPr>
            <a:endParaRPr lang="fr-FR" dirty="0" smtClean="0"/>
          </a:p>
          <a:p>
            <a:pPr>
              <a:lnSpc>
                <a:spcPct val="80000"/>
              </a:lnSpc>
              <a:buNone/>
            </a:pPr>
            <a:r>
              <a:rPr lang="fr-FR" sz="2500" dirty="0" smtClean="0"/>
              <a:t>Rattachement subsidiaire en cas de silence du contrat d’engagement / de défaillance de la législation pavillonnaire</a:t>
            </a:r>
          </a:p>
          <a:p>
            <a:pPr>
              <a:buNone/>
            </a:pPr>
            <a:endParaRPr lang="fr-FR" dirty="0"/>
          </a:p>
        </p:txBody>
      </p:sp>
      <p:sp>
        <p:nvSpPr>
          <p:cNvPr id="5" name="Rectangle 4"/>
          <p:cNvSpPr/>
          <p:nvPr/>
        </p:nvSpPr>
        <p:spPr>
          <a:xfrm>
            <a:off x="536694" y="2708920"/>
            <a:ext cx="8280920" cy="26642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7591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692696"/>
            <a:ext cx="8229600" cy="1066800"/>
          </a:xfrm>
        </p:spPr>
        <p:txBody>
          <a:bodyPr>
            <a:normAutofit fontScale="90000"/>
          </a:bodyPr>
          <a:lstStyle/>
          <a:p>
            <a:r>
              <a:rPr lang="fr-FR" dirty="0" smtClean="0"/>
              <a:t>La MLC à l’épreuve de la consistance maritime des Etats</a:t>
            </a:r>
            <a:br>
              <a:rPr lang="fr-FR" dirty="0" smtClean="0"/>
            </a:br>
            <a:endParaRPr lang="fr-FR" dirty="0"/>
          </a:p>
        </p:txBody>
      </p:sp>
      <p:sp>
        <p:nvSpPr>
          <p:cNvPr id="3" name="Espace réservé du contenu 2"/>
          <p:cNvSpPr>
            <a:spLocks noGrp="1"/>
          </p:cNvSpPr>
          <p:nvPr>
            <p:ph idx="1"/>
          </p:nvPr>
        </p:nvSpPr>
        <p:spPr>
          <a:xfrm>
            <a:off x="395536" y="1556792"/>
            <a:ext cx="8538152" cy="5301208"/>
          </a:xfrm>
        </p:spPr>
        <p:txBody>
          <a:bodyPr>
            <a:normAutofit/>
          </a:bodyPr>
          <a:lstStyle/>
          <a:p>
            <a:pPr>
              <a:buNone/>
            </a:pPr>
            <a:endParaRPr lang="fr-FR" sz="2000" dirty="0" smtClean="0"/>
          </a:p>
          <a:p>
            <a:pPr>
              <a:buNone/>
            </a:pPr>
            <a:r>
              <a:rPr lang="fr-FR" sz="2000" dirty="0" smtClean="0"/>
              <a:t>Responsabilités dans l’application concernent l’Etat du pavillon, l’Etat du port et le fournisseur de main-d’œuvre (pas uniquement pour le Titre 5) </a:t>
            </a:r>
          </a:p>
          <a:p>
            <a:r>
              <a:rPr lang="fr-FR" sz="2000" dirty="0" smtClean="0"/>
              <a:t>La CTM 2006 ne distingue pas selon la « consistance maritime » de l’Etat qui ratifie</a:t>
            </a:r>
          </a:p>
          <a:p>
            <a:pPr>
              <a:buNone/>
            </a:pPr>
            <a:r>
              <a:rPr lang="fr-FR" sz="2000" dirty="0" smtClean="0"/>
              <a:t>-) Légiférer sur le Titre 3 lorsqu’il n’y a aucun navire concerné</a:t>
            </a:r>
          </a:p>
          <a:p>
            <a:pPr>
              <a:buNone/>
            </a:pPr>
            <a:r>
              <a:rPr lang="fr-FR" sz="2000" dirty="0" smtClean="0"/>
              <a:t>-) Comment intégrer les pratiques pertinentes en tant qu’Etat du port (pas d’équivalence dans l’ensemble)</a:t>
            </a:r>
          </a:p>
          <a:p>
            <a:pPr>
              <a:buNone/>
            </a:pPr>
            <a:r>
              <a:rPr lang="fr-FR" sz="2000" dirty="0" smtClean="0"/>
              <a:t>Ex: la plainte traitée à terre</a:t>
            </a:r>
          </a:p>
          <a:p>
            <a:pPr>
              <a:buNone/>
            </a:pPr>
            <a:r>
              <a:rPr lang="fr-FR" sz="2000" dirty="0" smtClean="0"/>
              <a:t>-) Quelle dynamique de coordination des contrôles par l’Etat du port en l’absence de mémorandum d’entente ou en présence d’un mémorandum défaillant?</a:t>
            </a:r>
          </a:p>
          <a:p>
            <a:pPr>
              <a:buNone/>
            </a:pPr>
            <a:r>
              <a:rPr lang="fr-FR" sz="2000" dirty="0" smtClean="0"/>
              <a:t>Un PSC à géométrie variable (au niveau régional) ?</a:t>
            </a:r>
          </a:p>
          <a:p>
            <a:pPr>
              <a:buNone/>
            </a:pPr>
            <a:endParaRPr lang="fr-FR" sz="2000" dirty="0" smtClean="0"/>
          </a:p>
        </p:txBody>
      </p:sp>
    </p:spTree>
    <p:extLst>
      <p:ext uri="{BB962C8B-B14F-4D97-AF65-F5344CB8AC3E}">
        <p14:creationId xmlns:p14="http://schemas.microsoft.com/office/powerpoint/2010/main" val="1093737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78098"/>
          </a:xfrm>
        </p:spPr>
        <p:txBody>
          <a:bodyPr/>
          <a:lstStyle/>
          <a:p>
            <a:r>
              <a:rPr lang="fr-FR" dirty="0" smtClean="0"/>
              <a:t>Une mise en œuvre coordonnée?</a:t>
            </a:r>
            <a:endParaRPr lang="fr-FR" dirty="0"/>
          </a:p>
        </p:txBody>
      </p:sp>
      <p:sp>
        <p:nvSpPr>
          <p:cNvPr id="3" name="Espace réservé du contenu 2"/>
          <p:cNvSpPr>
            <a:spLocks noGrp="1"/>
          </p:cNvSpPr>
          <p:nvPr>
            <p:ph idx="1"/>
          </p:nvPr>
        </p:nvSpPr>
        <p:spPr>
          <a:xfrm>
            <a:off x="457200" y="1124744"/>
            <a:ext cx="8229600" cy="5472608"/>
          </a:xfrm>
        </p:spPr>
        <p:txBody>
          <a:bodyPr>
            <a:normAutofit fontScale="92500" lnSpcReduction="20000"/>
          </a:bodyPr>
          <a:lstStyle/>
          <a:p>
            <a:pPr>
              <a:buNone/>
            </a:pPr>
            <a:r>
              <a:rPr lang="fr-FR" b="1" dirty="0"/>
              <a:t>Communauté économique et monétaire de l’Afrique centrale (CEMAC</a:t>
            </a:r>
            <a:r>
              <a:rPr lang="fr-FR" b="1" dirty="0" smtClean="0"/>
              <a:t>)</a:t>
            </a:r>
          </a:p>
          <a:p>
            <a:pPr>
              <a:buNone/>
            </a:pPr>
            <a:r>
              <a:rPr lang="fr-FR" dirty="0"/>
              <a:t>	</a:t>
            </a:r>
            <a:r>
              <a:rPr lang="fr-FR" dirty="0" smtClean="0"/>
              <a:t>Code communautaire de la marine marchande (1994/2001/2012)</a:t>
            </a:r>
          </a:p>
          <a:p>
            <a:pPr>
              <a:buNone/>
            </a:pPr>
            <a:r>
              <a:rPr lang="fr-FR" dirty="0"/>
              <a:t>	</a:t>
            </a:r>
            <a:r>
              <a:rPr lang="fr-FR" dirty="0" smtClean="0"/>
              <a:t>Révision de 2012: adapter le Code aux instruments internationaux les plus récents</a:t>
            </a:r>
          </a:p>
          <a:p>
            <a:pPr>
              <a:buNone/>
            </a:pPr>
            <a:r>
              <a:rPr lang="fr-FR" dirty="0" smtClean="0"/>
              <a:t>	Nature juridique: règlement communautaire (article 41) d’application directe</a:t>
            </a:r>
          </a:p>
          <a:p>
            <a:pPr>
              <a:buNone/>
            </a:pPr>
            <a:r>
              <a:rPr lang="fr-FR" dirty="0" smtClean="0"/>
              <a:t>Bilan: </a:t>
            </a:r>
          </a:p>
          <a:p>
            <a:pPr marL="0" lvl="0" indent="0">
              <a:buNone/>
            </a:pPr>
            <a:r>
              <a:rPr lang="fr-FR" dirty="0" smtClean="0"/>
              <a:t>-) </a:t>
            </a:r>
            <a:r>
              <a:rPr lang="fr-FR" dirty="0" smtClean="0"/>
              <a:t>La révision adoptée en 2012 réalise un effort très important de mise en conformité du Code de la CEMAC avec la CTM 2006 (gens de mer). </a:t>
            </a:r>
          </a:p>
          <a:p>
            <a:pPr marL="0" lvl="0" indent="0">
              <a:buNone/>
            </a:pPr>
            <a:r>
              <a:rPr lang="fr-FR" dirty="0" smtClean="0"/>
              <a:t>-) </a:t>
            </a:r>
            <a:r>
              <a:rPr lang="fr-FR" dirty="0" smtClean="0"/>
              <a:t>Concernant les Etats membres de la CEMAC, ceux-ci peuvent appliquer directement le Code de la CEMAC sous réserve d’adopter une législation, une réglementation ou d’autres mesures (techniques, conventionnelles):</a:t>
            </a:r>
          </a:p>
          <a:p>
            <a:pPr marL="0" lvl="0" indent="0">
              <a:buNone/>
            </a:pPr>
            <a:r>
              <a:rPr lang="fr-FR" dirty="0" smtClean="0"/>
              <a:t>	-) donnant effet aux prescriptions du Code CEMAC</a:t>
            </a:r>
          </a:p>
          <a:p>
            <a:pPr marL="0" lvl="0" indent="0">
              <a:buNone/>
            </a:pPr>
            <a:r>
              <a:rPr lang="fr-FR" dirty="0" smtClean="0"/>
              <a:t>	-) complétant le Code CEMAC pour les matières que celui-ci ne détaille pas ou n’aborde pas </a:t>
            </a:r>
          </a:p>
          <a:p>
            <a:pPr marL="0" lvl="0" indent="0">
              <a:buNone/>
            </a:pPr>
            <a:r>
              <a:rPr lang="fr-FR" dirty="0" smtClean="0"/>
              <a:t>	-) assurant une mise en œuvre adaptée avec la </a:t>
            </a:r>
            <a:r>
              <a:rPr lang="fr-FR" dirty="0" smtClean="0"/>
              <a:t>situation</a:t>
            </a:r>
            <a:endParaRPr lang="fr-FR" dirty="0" smtClean="0"/>
          </a:p>
          <a:p>
            <a:pPr marL="0" indent="0">
              <a:buNone/>
            </a:pPr>
            <a:r>
              <a:rPr lang="fr-FR" dirty="0" smtClean="0"/>
              <a:t>-) </a:t>
            </a:r>
            <a:r>
              <a:rPr lang="fr-FR" dirty="0" smtClean="0"/>
              <a:t>La démarche conduite dans le cadre de la CEMAC apparait exemplaire au sens où elle pourrait inspirer d’autres initiatives (OMAOC) – </a:t>
            </a:r>
            <a:r>
              <a:rPr lang="fr-FR" dirty="0" err="1" smtClean="0"/>
              <a:t>pbm</a:t>
            </a:r>
            <a:r>
              <a:rPr lang="fr-FR" dirty="0" smtClean="0"/>
              <a:t> de la clarification des sphères d’implantation des organisations régionales</a:t>
            </a:r>
          </a:p>
          <a:p>
            <a:pPr>
              <a:buNone/>
            </a:pPr>
            <a:endParaRPr lang="fr-FR" dirty="0" smtClean="0"/>
          </a:p>
          <a:p>
            <a:pPr>
              <a:buNone/>
            </a:pPr>
            <a:endParaRPr lang="fr-FR" dirty="0" smtClean="0"/>
          </a:p>
          <a:p>
            <a:pPr>
              <a:buNone/>
            </a:pPr>
            <a:endParaRPr lang="fr-FR" dirty="0"/>
          </a:p>
          <a:p>
            <a:pPr>
              <a:buNone/>
            </a:pPr>
            <a:endParaRPr lang="fr-FR" dirty="0" smtClean="0"/>
          </a:p>
          <a:p>
            <a:pPr>
              <a:buNone/>
            </a:pPr>
            <a:endParaRPr lang="fr-F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II- L’obligation de faire rapport sur l’application de la CTM 2006</a:t>
            </a:r>
            <a:br>
              <a:rPr lang="fr-FR" dirty="0"/>
            </a:br>
            <a:endParaRPr lang="fr-FR" dirty="0"/>
          </a:p>
        </p:txBody>
      </p:sp>
      <p:sp>
        <p:nvSpPr>
          <p:cNvPr id="3" name="Espace réservé du contenu 2"/>
          <p:cNvSpPr>
            <a:spLocks noGrp="1"/>
          </p:cNvSpPr>
          <p:nvPr>
            <p:ph idx="1"/>
          </p:nvPr>
        </p:nvSpPr>
        <p:spPr>
          <a:xfrm>
            <a:off x="1475657" y="2133600"/>
            <a:ext cx="7058744" cy="4724400"/>
          </a:xfrm>
        </p:spPr>
        <p:txBody>
          <a:bodyPr>
            <a:normAutofit/>
          </a:bodyPr>
          <a:lstStyle/>
          <a:p>
            <a:pPr marL="109728" indent="0">
              <a:buNone/>
            </a:pPr>
            <a:r>
              <a:rPr lang="fr-FR" dirty="0"/>
              <a:t>20 août 2013: entrée en vigueur</a:t>
            </a:r>
          </a:p>
          <a:p>
            <a:pPr marL="109728" indent="0">
              <a:buNone/>
            </a:pPr>
            <a:r>
              <a:rPr lang="fr-FR" dirty="0" smtClean="0"/>
              <a:t>1</a:t>
            </a:r>
            <a:r>
              <a:rPr lang="fr-FR" baseline="30000" dirty="0" smtClean="0"/>
              <a:t>er</a:t>
            </a:r>
            <a:r>
              <a:rPr lang="fr-FR" dirty="0" smtClean="0"/>
              <a:t> cycle de rapports adressés par les Etats (1</a:t>
            </a:r>
            <a:r>
              <a:rPr lang="fr-FR" baseline="30000" dirty="0" smtClean="0"/>
              <a:t>er</a:t>
            </a:r>
            <a:r>
              <a:rPr lang="fr-FR" dirty="0" smtClean="0"/>
              <a:t> septembre 2014)</a:t>
            </a:r>
          </a:p>
          <a:p>
            <a:pPr marL="109728" indent="0">
              <a:buNone/>
            </a:pPr>
            <a:r>
              <a:rPr lang="fr-FR" dirty="0" smtClean="0"/>
              <a:t>Formulaire de rapport innovant, centré sur l’application effective</a:t>
            </a:r>
          </a:p>
          <a:p>
            <a:pPr marL="109728" indent="0">
              <a:buNone/>
            </a:pPr>
            <a:r>
              <a:rPr lang="fr-FR" dirty="0" smtClean="0"/>
              <a:t>Rapport transmis aux organisations syndicales nationales (article 23)</a:t>
            </a:r>
          </a:p>
          <a:p>
            <a:pPr marL="109728" indent="0">
              <a:buNone/>
            </a:pPr>
            <a:r>
              <a:rPr lang="fr-FR" dirty="0" smtClean="0"/>
              <a:t>Examen des rapports par les fonctionnaires du département des Normes du BIT (Moira L. </a:t>
            </a:r>
            <a:r>
              <a:rPr lang="fr-FR" dirty="0" err="1" smtClean="0"/>
              <a:t>McConnel</a:t>
            </a:r>
            <a:r>
              <a:rPr lang="fr-FR" dirty="0" smtClean="0"/>
              <a:t>): septembre - novembre 2014</a:t>
            </a:r>
          </a:p>
          <a:p>
            <a:pPr marL="109728" indent="0">
              <a:buNone/>
            </a:pPr>
            <a:r>
              <a:rPr lang="fr-FR" dirty="0" smtClean="0"/>
              <a:t>Soumission des propositions de commentaires à la CEACR: décembre 2014</a:t>
            </a:r>
          </a:p>
          <a:p>
            <a:pPr marL="109728" indent="0">
              <a:buNone/>
            </a:pPr>
            <a:endParaRPr lang="fr-FR" dirty="0"/>
          </a:p>
        </p:txBody>
      </p:sp>
    </p:spTree>
    <p:extLst>
      <p:ext uri="{BB962C8B-B14F-4D97-AF65-F5344CB8AC3E}">
        <p14:creationId xmlns:p14="http://schemas.microsoft.com/office/powerpoint/2010/main" val="1648683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La mise en conformité au niveau national: Le Bénin</a:t>
            </a:r>
            <a:endParaRPr lang="fr-FR" dirty="0"/>
          </a:p>
        </p:txBody>
      </p:sp>
      <p:sp>
        <p:nvSpPr>
          <p:cNvPr id="3" name="Espace réservé du contenu 2"/>
          <p:cNvSpPr>
            <a:spLocks noGrp="1"/>
          </p:cNvSpPr>
          <p:nvPr>
            <p:ph idx="1"/>
          </p:nvPr>
        </p:nvSpPr>
        <p:spPr>
          <a:xfrm>
            <a:off x="1259632" y="2204864"/>
            <a:ext cx="7704855" cy="4392488"/>
          </a:xfrm>
        </p:spPr>
        <p:txBody>
          <a:bodyPr>
            <a:normAutofit lnSpcReduction="10000"/>
          </a:bodyPr>
          <a:lstStyle/>
          <a:p>
            <a:pPr marL="109728" indent="0">
              <a:buNone/>
            </a:pPr>
            <a:endParaRPr lang="fr-FR" dirty="0" smtClean="0"/>
          </a:p>
          <a:p>
            <a:pPr>
              <a:buFontTx/>
              <a:buChar char="-"/>
            </a:pPr>
            <a:r>
              <a:rPr lang="fr-FR" dirty="0" smtClean="0"/>
              <a:t>Ratification 13 juin 2011</a:t>
            </a:r>
          </a:p>
          <a:p>
            <a:pPr>
              <a:buFontTx/>
              <a:buChar char="-"/>
            </a:pPr>
            <a:r>
              <a:rPr lang="fr-FR" dirty="0" smtClean="0"/>
              <a:t>Textes applicables: </a:t>
            </a:r>
          </a:p>
          <a:p>
            <a:pPr lvl="0"/>
            <a:r>
              <a:rPr lang="fr-FR" sz="1600" dirty="0"/>
              <a:t>Loi n°2010-11 du 7 mars 2011 portant Code maritime en République du Bénin </a:t>
            </a:r>
          </a:p>
          <a:p>
            <a:pPr lvl="0"/>
            <a:r>
              <a:rPr lang="fr-FR" sz="1600" dirty="0"/>
              <a:t>Loi n°98-019 du 21 mars 2003 portant Code de la sécurité sociale</a:t>
            </a:r>
          </a:p>
          <a:p>
            <a:pPr lvl="0"/>
            <a:r>
              <a:rPr lang="fr-FR" sz="1600" dirty="0"/>
              <a:t>Loi n°98-015 du 12 mai 1998 portant statut général des gens de mer</a:t>
            </a:r>
          </a:p>
          <a:p>
            <a:pPr>
              <a:buFontTx/>
              <a:buChar char="-"/>
            </a:pPr>
            <a:r>
              <a:rPr lang="fr-FR" dirty="0" smtClean="0"/>
              <a:t>Selon les autorités nationales: aucun navire concerné (1 compagnie nationale ayant fait faillite)</a:t>
            </a:r>
          </a:p>
          <a:p>
            <a:pPr>
              <a:buFontTx/>
              <a:buChar char="-"/>
            </a:pPr>
            <a:r>
              <a:rPr lang="fr-FR" dirty="0" smtClean="0"/>
              <a:t>Atelier tripartite de Cotonou (juillet 2013): fusionner les textes nationaux / adopter un texte législatif assurant la mise au niveau globale du texte consolidé sur la base des amendements proposés / conduire un travail DGT/DMM/Caisse de sécurité sociale spécifique en matière sécurité sociale (RAMU)</a:t>
            </a:r>
          </a:p>
          <a:p>
            <a:pPr marL="109728" indent="0">
              <a:buNone/>
            </a:pPr>
            <a:endParaRPr lang="fr-FR" dirty="0" smtClean="0"/>
          </a:p>
          <a:p>
            <a:pPr>
              <a:buFontTx/>
              <a:buChar char="-"/>
            </a:pPr>
            <a:endParaRPr lang="fr-FR" dirty="0"/>
          </a:p>
        </p:txBody>
      </p:sp>
    </p:spTree>
    <p:extLst>
      <p:ext uri="{BB962C8B-B14F-4D97-AF65-F5344CB8AC3E}">
        <p14:creationId xmlns:p14="http://schemas.microsoft.com/office/powerpoint/2010/main" val="730710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La mise en conformité au niveau national: Le Togo</a:t>
            </a:r>
            <a:endParaRPr lang="fr-FR" dirty="0"/>
          </a:p>
        </p:txBody>
      </p:sp>
      <p:sp>
        <p:nvSpPr>
          <p:cNvPr id="3" name="Espace réservé du contenu 2"/>
          <p:cNvSpPr>
            <a:spLocks noGrp="1"/>
          </p:cNvSpPr>
          <p:nvPr>
            <p:ph idx="1"/>
          </p:nvPr>
        </p:nvSpPr>
        <p:spPr>
          <a:xfrm>
            <a:off x="827585" y="2060848"/>
            <a:ext cx="7706816" cy="4320480"/>
          </a:xfrm>
        </p:spPr>
        <p:txBody>
          <a:bodyPr>
            <a:normAutofit lnSpcReduction="10000"/>
          </a:bodyPr>
          <a:lstStyle/>
          <a:p>
            <a:pPr marL="109728" indent="0">
              <a:buNone/>
            </a:pPr>
            <a:endParaRPr lang="fr-FR" dirty="0" smtClean="0"/>
          </a:p>
          <a:p>
            <a:pPr>
              <a:buFontTx/>
              <a:buChar char="-"/>
            </a:pPr>
            <a:r>
              <a:rPr lang="fr-FR" dirty="0" smtClean="0"/>
              <a:t>Ratification 14 mars 2012</a:t>
            </a:r>
          </a:p>
          <a:p>
            <a:pPr>
              <a:buFontTx/>
              <a:buChar char="-"/>
            </a:pPr>
            <a:r>
              <a:rPr lang="fr-FR" dirty="0" smtClean="0"/>
              <a:t>Textes applicables: </a:t>
            </a:r>
          </a:p>
          <a:p>
            <a:pPr lvl="0"/>
            <a:r>
              <a:rPr lang="fr-FR" sz="1600" dirty="0" smtClean="0"/>
              <a:t>Projet en cours d’adoption d’un Code de la marine marchande révisé</a:t>
            </a:r>
          </a:p>
          <a:p>
            <a:pPr lvl="0"/>
            <a:r>
              <a:rPr lang="fr-FR" sz="1600" dirty="0" smtClean="0"/>
              <a:t>Loi </a:t>
            </a:r>
            <a:r>
              <a:rPr lang="fr-FR" sz="1600" dirty="0"/>
              <a:t>n°2011-006 du 21 février 2011 portant Code de la sécurité sociale au Togo</a:t>
            </a:r>
          </a:p>
          <a:p>
            <a:pPr lvl="0"/>
            <a:r>
              <a:rPr lang="fr-FR" sz="1600" dirty="0" smtClean="0"/>
              <a:t>Ordonnance </a:t>
            </a:r>
            <a:r>
              <a:rPr lang="fr-FR" sz="1600" dirty="0"/>
              <a:t>n°29 du 12 août 1971 portant Code de la marine marchande</a:t>
            </a:r>
          </a:p>
          <a:p>
            <a:pPr>
              <a:buFontTx/>
              <a:buChar char="-"/>
            </a:pPr>
            <a:r>
              <a:rPr lang="fr-FR" dirty="0" smtClean="0"/>
              <a:t>Informations confuses quant au nombre de navires concernés</a:t>
            </a:r>
          </a:p>
          <a:p>
            <a:pPr>
              <a:buFontTx/>
              <a:buChar char="-"/>
            </a:pPr>
            <a:r>
              <a:rPr lang="fr-FR" dirty="0" smtClean="0"/>
              <a:t>Atelier tripartite de Lomé (octobre 2013): recommandations non suivies de suspendre l’adoption du projet de Code / d’intégrer les propositions d’amendements assurant la mise au niveau globale du projet / de conduire un travail DGT/DMM/Caisse de sécurité sociale spécifique en matière sécurité sociale</a:t>
            </a:r>
          </a:p>
          <a:p>
            <a:pPr marL="109728" indent="0">
              <a:buNone/>
            </a:pPr>
            <a:endParaRPr lang="fr-FR" dirty="0" smtClean="0"/>
          </a:p>
          <a:p>
            <a:pPr>
              <a:buFontTx/>
              <a:buChar char="-"/>
            </a:pPr>
            <a:endParaRPr lang="fr-FR" dirty="0"/>
          </a:p>
        </p:txBody>
      </p:sp>
    </p:spTree>
    <p:extLst>
      <p:ext uri="{BB962C8B-B14F-4D97-AF65-F5344CB8AC3E}">
        <p14:creationId xmlns:p14="http://schemas.microsoft.com/office/powerpoint/2010/main" val="1111561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07704" y="-99392"/>
            <a:ext cx="6589199" cy="1280890"/>
          </a:xfrm>
        </p:spPr>
        <p:txBody>
          <a:bodyPr>
            <a:normAutofit fontScale="90000"/>
          </a:bodyPr>
          <a:lstStyle/>
          <a:p>
            <a:r>
              <a:rPr lang="fr-FR" dirty="0" smtClean="0"/>
              <a:t/>
            </a:r>
            <a:br>
              <a:rPr lang="fr-FR" dirty="0" smtClean="0"/>
            </a:br>
            <a:r>
              <a:rPr lang="fr-FR" dirty="0" smtClean="0"/>
              <a:t>L’enjeu </a:t>
            </a:r>
            <a:r>
              <a:rPr lang="fr-FR" dirty="0"/>
              <a:t>de l’examen des premiers rapports</a:t>
            </a:r>
            <a:br>
              <a:rPr lang="fr-FR" dirty="0"/>
            </a:br>
            <a:r>
              <a:rPr lang="fr-FR" dirty="0"/>
              <a:t/>
            </a:r>
            <a:br>
              <a:rPr lang="fr-FR" dirty="0"/>
            </a:br>
            <a:endParaRPr lang="fr-FR" dirty="0"/>
          </a:p>
        </p:txBody>
      </p:sp>
      <p:sp>
        <p:nvSpPr>
          <p:cNvPr id="3" name="Espace réservé du contenu 2"/>
          <p:cNvSpPr>
            <a:spLocks noGrp="1"/>
          </p:cNvSpPr>
          <p:nvPr>
            <p:ph idx="1"/>
          </p:nvPr>
        </p:nvSpPr>
        <p:spPr>
          <a:xfrm>
            <a:off x="457200" y="1340768"/>
            <a:ext cx="8291264" cy="5184576"/>
          </a:xfrm>
        </p:spPr>
        <p:txBody>
          <a:bodyPr>
            <a:normAutofit fontScale="92500" lnSpcReduction="20000"/>
          </a:bodyPr>
          <a:lstStyle/>
          <a:p>
            <a:pPr marL="109728" indent="0">
              <a:buNone/>
            </a:pPr>
            <a:endParaRPr lang="fr-FR" dirty="0" smtClean="0"/>
          </a:p>
          <a:p>
            <a:r>
              <a:rPr lang="fr-FR" sz="1900" dirty="0"/>
              <a:t>La ratification CTM implique un travail législatif et réglementaire lourd: absence de ressources institutionnelles locales (délais)</a:t>
            </a:r>
          </a:p>
          <a:p>
            <a:r>
              <a:rPr lang="fr-FR" sz="1900" dirty="0" smtClean="0"/>
              <a:t>Modèle </a:t>
            </a:r>
            <a:r>
              <a:rPr lang="fr-FR" sz="1900" dirty="0"/>
              <a:t>de dispositions nationales et contrôle de la Commission d’experts et de la Commission d’application des normes?</a:t>
            </a:r>
          </a:p>
          <a:p>
            <a:r>
              <a:rPr lang="fr-FR" sz="1900" u="sng" dirty="0" smtClean="0"/>
              <a:t>Se dessinerait </a:t>
            </a:r>
            <a:r>
              <a:rPr lang="fr-FR" sz="1900" u="sng" dirty="0"/>
              <a:t>une mise en application séquencée</a:t>
            </a:r>
            <a:r>
              <a:rPr lang="fr-FR" sz="1900" dirty="0"/>
              <a:t>:</a:t>
            </a:r>
          </a:p>
          <a:p>
            <a:pPr>
              <a:buNone/>
            </a:pPr>
            <a:r>
              <a:rPr lang="fr-FR" sz="1900" dirty="0"/>
              <a:t>-) un an après ratification ou entrée en vigueur: mise en application initiale (législative)</a:t>
            </a:r>
          </a:p>
          <a:p>
            <a:pPr>
              <a:buNone/>
            </a:pPr>
            <a:r>
              <a:rPr lang="fr-FR" sz="1900" dirty="0"/>
              <a:t>-) cinq ans après ratification ou entrée en vigueur: mise en application textuelle achevée (textes réglementaires et sécurité sociale)</a:t>
            </a:r>
          </a:p>
          <a:p>
            <a:pPr>
              <a:buNone/>
            </a:pPr>
            <a:r>
              <a:rPr lang="fr-FR" sz="1900" dirty="0"/>
              <a:t>-) 10 ans après: effectivité </a:t>
            </a:r>
            <a:r>
              <a:rPr lang="fr-FR" sz="1900" dirty="0" smtClean="0"/>
              <a:t>réelle ?</a:t>
            </a:r>
            <a:endParaRPr lang="fr-FR" sz="1900" dirty="0"/>
          </a:p>
          <a:p>
            <a:pPr>
              <a:buNone/>
            </a:pPr>
            <a:r>
              <a:rPr lang="fr-FR" sz="1900" u="sng" dirty="0" smtClean="0"/>
              <a:t>Les premiers commentaires (note générale) ont ciblé certains enjeux </a:t>
            </a:r>
            <a:r>
              <a:rPr lang="fr-FR" sz="1900" dirty="0" smtClean="0"/>
              <a:t>: définitions, le contrat d’engagement, la durée » du travail, la sécurité sociale et les agences de recrutement et de placement</a:t>
            </a:r>
          </a:p>
          <a:p>
            <a:pPr>
              <a:buNone/>
            </a:pPr>
            <a:r>
              <a:rPr lang="fr-FR" sz="1900" dirty="0" smtClean="0"/>
              <a:t>Le Bénin, comme le Togo, ont été invités à rapporter en 2016 pour faire état des progrès accomplis</a:t>
            </a:r>
          </a:p>
          <a:p>
            <a:pPr>
              <a:buNone/>
            </a:pPr>
            <a:r>
              <a:rPr lang="fr-FR" sz="1900" dirty="0" smtClean="0"/>
              <a:t>Appréciation prochaine de l’application directe du </a:t>
            </a:r>
            <a:r>
              <a:rPr lang="fr-FR" sz="1900" smtClean="0"/>
              <a:t>Code </a:t>
            </a:r>
            <a:r>
              <a:rPr lang="fr-FR" sz="1900" smtClean="0"/>
              <a:t>CEMAC</a:t>
            </a:r>
            <a:endParaRPr lang="fr-FR" sz="1900" dirty="0"/>
          </a:p>
          <a:p>
            <a:pPr marL="109728" indent="0">
              <a:buNone/>
            </a:pPr>
            <a:endParaRPr lang="fr-FR" dirty="0"/>
          </a:p>
        </p:txBody>
      </p:sp>
    </p:spTree>
    <p:extLst>
      <p:ext uri="{BB962C8B-B14F-4D97-AF65-F5344CB8AC3E}">
        <p14:creationId xmlns:p14="http://schemas.microsoft.com/office/powerpoint/2010/main" val="1113103259"/>
      </p:ext>
    </p:extLst>
  </p:cSld>
  <p:clrMapOvr>
    <a:masterClrMapping/>
  </p:clrMapOvr>
</p:sld>
</file>

<file path=ppt/theme/theme1.xml><?xml version="1.0" encoding="utf-8"?>
<a:theme xmlns:a="http://schemas.openxmlformats.org/drawingml/2006/main" name="Brin">
  <a:themeElements>
    <a:clrScheme name="Brin">
      <a:dk1>
        <a:sysClr val="windowText" lastClr="000000"/>
      </a:dk1>
      <a:lt1>
        <a:sysClr val="window" lastClr="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126</TotalTime>
  <Words>2050</Words>
  <Application>Microsoft Office PowerPoint</Application>
  <PresentationFormat>Affichage à l'écran (4:3)</PresentationFormat>
  <Paragraphs>239</Paragraphs>
  <Slides>18</Slides>
  <Notes>11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18</vt:i4>
      </vt:variant>
    </vt:vector>
  </HeadingPairs>
  <TitlesOfParts>
    <vt:vector size="25" baseType="lpstr">
      <vt:lpstr>Arial</vt:lpstr>
      <vt:lpstr>Calibri</vt:lpstr>
      <vt:lpstr>Century Gothic</vt:lpstr>
      <vt:lpstr>Wingdings</vt:lpstr>
      <vt:lpstr>Wingdings 2</vt:lpstr>
      <vt:lpstr>Wingdings 3</vt:lpstr>
      <vt:lpstr>Brin</vt:lpstr>
      <vt:lpstr>L’application de la convention du travail maritime en Afrique francophone</vt:lpstr>
      <vt:lpstr>Présentation PowerPoint</vt:lpstr>
      <vt:lpstr>Présentation PowerPoint</vt:lpstr>
      <vt:lpstr>Plan de l’intervention</vt:lpstr>
      <vt:lpstr>L'OIT et l'adoption de la Convention du travail maritime de 2006</vt:lpstr>
      <vt:lpstr> La CTM, 2006: un instrument durable de consolidation des normes antérieures</vt:lpstr>
      <vt:lpstr>La flexibilité inhérente à la CTM 2006</vt:lpstr>
      <vt:lpstr>Un titre (5) dédié à la conformité et à la mise en application des dispositions de la Convention</vt:lpstr>
      <vt:lpstr>I- La mise en conformité des législations nationales</vt:lpstr>
      <vt:lpstr>Mise en conformité et consultations des organisations de gens de mer et d’armateurs</vt:lpstr>
      <vt:lpstr>« Gens de mer » et « marin »</vt:lpstr>
      <vt:lpstr>La sécurité sociale</vt:lpstr>
      <vt:lpstr>La MLC à l’épreuve de la consistance maritime des Etats </vt:lpstr>
      <vt:lpstr>Une mise en œuvre coordonnée?</vt:lpstr>
      <vt:lpstr>II- L’obligation de faire rapport sur l’application de la CTM 2006 </vt:lpstr>
      <vt:lpstr>La mise en conformité au niveau national: Le Bénin</vt:lpstr>
      <vt:lpstr>La mise en conformité au niveau national: Le Togo</vt:lpstr>
      <vt:lpstr> L’enjeu de l’examen des premiers rapports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L’application de la convention du travail maritime en Afrique francophone</dc:title>
  <dc:creator>Charbonneau</dc:creator>
  <cp:lastModifiedBy>CHARBONNEAU Alexandre</cp:lastModifiedBy>
  <cp:revision>20</cp:revision>
  <dcterms:created xsi:type="dcterms:W3CDTF">2015-06-26T13:33:03Z</dcterms:created>
  <dcterms:modified xsi:type="dcterms:W3CDTF">2015-06-29T09:50:38Z</dcterms:modified>
</cp:coreProperties>
</file>