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4" r:id="rId2"/>
    <p:sldMasterId id="2147483687" r:id="rId3"/>
  </p:sldMasterIdLst>
  <p:notesMasterIdLst>
    <p:notesMasterId r:id="rId28"/>
  </p:notesMasterIdLst>
  <p:handoutMasterIdLst>
    <p:handoutMasterId r:id="rId29"/>
  </p:handoutMasterIdLst>
  <p:sldIdLst>
    <p:sldId id="256" r:id="rId4"/>
    <p:sldId id="268" r:id="rId5"/>
    <p:sldId id="290" r:id="rId6"/>
    <p:sldId id="289" r:id="rId7"/>
    <p:sldId id="276" r:id="rId8"/>
    <p:sldId id="258" r:id="rId9"/>
    <p:sldId id="291" r:id="rId10"/>
    <p:sldId id="263" r:id="rId11"/>
    <p:sldId id="277" r:id="rId12"/>
    <p:sldId id="278" r:id="rId13"/>
    <p:sldId id="279" r:id="rId14"/>
    <p:sldId id="280" r:id="rId15"/>
    <p:sldId id="303" r:id="rId16"/>
    <p:sldId id="292" r:id="rId17"/>
    <p:sldId id="293" r:id="rId18"/>
    <p:sldId id="294" r:id="rId19"/>
    <p:sldId id="306" r:id="rId20"/>
    <p:sldId id="295" r:id="rId21"/>
    <p:sldId id="305" r:id="rId22"/>
    <p:sldId id="298" r:id="rId23"/>
    <p:sldId id="297" r:id="rId24"/>
    <p:sldId id="300" r:id="rId25"/>
    <p:sldId id="301" r:id="rId26"/>
    <p:sldId id="302"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2A83B6-4019-461F-8C93-74C8993D4C04}">
          <p14:sldIdLst>
            <p14:sldId id="256"/>
            <p14:sldId id="268"/>
            <p14:sldId id="290"/>
            <p14:sldId id="289"/>
            <p14:sldId id="276"/>
            <p14:sldId id="258"/>
            <p14:sldId id="291"/>
            <p14:sldId id="263"/>
            <p14:sldId id="277"/>
            <p14:sldId id="278"/>
            <p14:sldId id="279"/>
            <p14:sldId id="280"/>
            <p14:sldId id="303"/>
            <p14:sldId id="292"/>
            <p14:sldId id="293"/>
          </p14:sldIdLst>
        </p14:section>
        <p14:section name="Untitled Section" id="{2E49AB62-B3FD-4C00-A89D-666B8B4B9C4A}">
          <p14:sldIdLst>
            <p14:sldId id="294"/>
            <p14:sldId id="306"/>
            <p14:sldId id="295"/>
            <p14:sldId id="305"/>
            <p14:sldId id="298"/>
            <p14:sldId id="297"/>
            <p14:sldId id="300"/>
            <p14:sldId id="301"/>
            <p14:sldId id="30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206" y="-96"/>
      </p:cViewPr>
      <p:guideLst>
        <p:guide orient="horz" pos="2160"/>
        <p:guide pos="2880"/>
      </p:guideLst>
    </p:cSldViewPr>
  </p:slideViewPr>
  <p:notesTextViewPr>
    <p:cViewPr>
      <p:scale>
        <a:sx n="1" d="1"/>
        <a:sy n="1" d="1"/>
      </p:scale>
      <p:origin x="0" y="0"/>
    </p:cViewPr>
  </p:notesTextViewPr>
  <p:notesViewPr>
    <p:cSldViewPr>
      <p:cViewPr varScale="1">
        <p:scale>
          <a:sx n="81" d="100"/>
          <a:sy n="81" d="100"/>
        </p:scale>
        <p:origin x="-3234"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1EB18C10-A28A-4F99-AE91-E454BA9401F4}" type="datetimeFigureOut">
              <a:rPr lang="en-US" smtClean="0"/>
              <a:t>6/26/2015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71270147-7393-4E53-8BA9-C33091178653}" type="slidenum">
              <a:rPr lang="en-US" smtClean="0"/>
              <a:t>‹#›</a:t>
            </a:fld>
            <a:endParaRPr lang="en-US"/>
          </a:p>
        </p:txBody>
      </p:sp>
    </p:spTree>
    <p:extLst>
      <p:ext uri="{BB962C8B-B14F-4D97-AF65-F5344CB8AC3E}">
        <p14:creationId xmlns:p14="http://schemas.microsoft.com/office/powerpoint/2010/main" val="1797444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946" cy="464345"/>
          </a:xfrm>
          <a:prstGeom prst="rect">
            <a:avLst/>
          </a:prstGeom>
        </p:spPr>
        <p:txBody>
          <a:bodyPr vert="horz" lIns="91257" tIns="45629" rIns="91257" bIns="45629" rtlCol="0"/>
          <a:lstStyle>
            <a:lvl1pPr algn="l">
              <a:defRPr sz="1200"/>
            </a:lvl1pPr>
          </a:lstStyle>
          <a:p>
            <a:endParaRPr lang="en-US" dirty="0"/>
          </a:p>
        </p:txBody>
      </p:sp>
      <p:sp>
        <p:nvSpPr>
          <p:cNvPr id="3" name="Date Placeholder 2"/>
          <p:cNvSpPr>
            <a:spLocks noGrp="1"/>
          </p:cNvSpPr>
          <p:nvPr>
            <p:ph type="dt" idx="1"/>
          </p:nvPr>
        </p:nvSpPr>
        <p:spPr>
          <a:xfrm>
            <a:off x="3970871" y="0"/>
            <a:ext cx="3037946" cy="464345"/>
          </a:xfrm>
          <a:prstGeom prst="rect">
            <a:avLst/>
          </a:prstGeom>
        </p:spPr>
        <p:txBody>
          <a:bodyPr vert="horz" lIns="91257" tIns="45629" rIns="91257" bIns="45629" rtlCol="0"/>
          <a:lstStyle>
            <a:lvl1pPr algn="r">
              <a:defRPr sz="1200"/>
            </a:lvl1pPr>
          </a:lstStyle>
          <a:p>
            <a:fld id="{F9595650-589B-449E-B49C-E1FEEE68457C}" type="datetimeFigureOut">
              <a:rPr lang="en-US" smtClean="0"/>
              <a:t>6/26/2015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257" tIns="45629" rIns="91257" bIns="45629" rtlCol="0" anchor="ctr"/>
          <a:lstStyle/>
          <a:p>
            <a:endParaRPr lang="en-US" dirty="0"/>
          </a:p>
        </p:txBody>
      </p:sp>
      <p:sp>
        <p:nvSpPr>
          <p:cNvPr id="5" name="Notes Placeholder 4"/>
          <p:cNvSpPr>
            <a:spLocks noGrp="1"/>
          </p:cNvSpPr>
          <p:nvPr>
            <p:ph type="body" sz="quarter" idx="3"/>
          </p:nvPr>
        </p:nvSpPr>
        <p:spPr>
          <a:xfrm>
            <a:off x="701674" y="4415236"/>
            <a:ext cx="5607053" cy="4183855"/>
          </a:xfrm>
          <a:prstGeom prst="rect">
            <a:avLst/>
          </a:prstGeom>
        </p:spPr>
        <p:txBody>
          <a:bodyPr vert="horz" lIns="91257" tIns="45629" rIns="91257" bIns="4562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0471"/>
            <a:ext cx="3037946" cy="464345"/>
          </a:xfrm>
          <a:prstGeom prst="rect">
            <a:avLst/>
          </a:prstGeom>
        </p:spPr>
        <p:txBody>
          <a:bodyPr vert="horz" lIns="91257" tIns="45629" rIns="91257" bIns="4562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871" y="8830471"/>
            <a:ext cx="3037946" cy="464345"/>
          </a:xfrm>
          <a:prstGeom prst="rect">
            <a:avLst/>
          </a:prstGeom>
        </p:spPr>
        <p:txBody>
          <a:bodyPr vert="horz" lIns="91257" tIns="45629" rIns="91257" bIns="45629" rtlCol="0" anchor="b"/>
          <a:lstStyle>
            <a:lvl1pPr algn="r">
              <a:defRPr sz="1200"/>
            </a:lvl1pPr>
          </a:lstStyle>
          <a:p>
            <a:fld id="{DB339395-1132-4A19-B60A-3C93CCBDCD80}" type="slidenum">
              <a:rPr lang="en-US" smtClean="0"/>
              <a:t>‹#›</a:t>
            </a:fld>
            <a:endParaRPr lang="en-US" dirty="0"/>
          </a:p>
        </p:txBody>
      </p:sp>
    </p:spTree>
    <p:extLst>
      <p:ext uri="{BB962C8B-B14F-4D97-AF65-F5344CB8AC3E}">
        <p14:creationId xmlns:p14="http://schemas.microsoft.com/office/powerpoint/2010/main" val="253820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339395-1132-4A19-B60A-3C93CCBDCD80}" type="slidenum">
              <a:rPr lang="en-US" smtClean="0"/>
              <a:t>1</a:t>
            </a:fld>
            <a:endParaRPr lang="en-US" dirty="0"/>
          </a:p>
        </p:txBody>
      </p:sp>
    </p:spTree>
    <p:extLst>
      <p:ext uri="{BB962C8B-B14F-4D97-AF65-F5344CB8AC3E}">
        <p14:creationId xmlns:p14="http://schemas.microsoft.com/office/powerpoint/2010/main" val="9733086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50" name="Picture 2" descr="T:\_designed_materials\Power Points\2013\Red\CozenArrow_Red_cover_no-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2" y="-1"/>
            <a:ext cx="9149862" cy="68623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T:\logos\CozenOConnor\png\CozenOConnor-Logo-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6638" y="6205799"/>
            <a:ext cx="1452562" cy="371211"/>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18"/>
          <p:cNvSpPr txBox="1">
            <a:spLocks noChangeArrowheads="1"/>
          </p:cNvSpPr>
          <p:nvPr/>
        </p:nvSpPr>
        <p:spPr bwMode="auto">
          <a:xfrm>
            <a:off x="797943" y="4089594"/>
            <a:ext cx="1981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2"/>
                </a:solidFill>
                <a:latin typeface="Arial" charset="0"/>
              </a:defRPr>
            </a:lvl1pPr>
            <a:lvl2pPr marL="742950" indent="-285750" eaLnBrk="0" hangingPunct="0">
              <a:defRPr sz="3200">
                <a:solidFill>
                  <a:schemeClr val="tx2"/>
                </a:solidFill>
                <a:latin typeface="Arial" charset="0"/>
              </a:defRPr>
            </a:lvl2pPr>
            <a:lvl3pPr marL="1143000" indent="-228600" eaLnBrk="0" hangingPunct="0">
              <a:defRPr sz="3200">
                <a:solidFill>
                  <a:schemeClr val="tx2"/>
                </a:solidFill>
                <a:latin typeface="Arial" charset="0"/>
              </a:defRPr>
            </a:lvl3pPr>
            <a:lvl4pPr marL="1600200" indent="-228600" eaLnBrk="0" hangingPunct="0">
              <a:defRPr sz="3200">
                <a:solidFill>
                  <a:schemeClr val="tx2"/>
                </a:solidFill>
                <a:latin typeface="Arial" charset="0"/>
              </a:defRPr>
            </a:lvl4pPr>
            <a:lvl5pPr marL="2057400" indent="-228600" eaLnBrk="0" hangingPunct="0">
              <a:defRPr sz="3200">
                <a:solidFill>
                  <a:schemeClr val="tx2"/>
                </a:solidFill>
                <a:latin typeface="Arial" charset="0"/>
              </a:defRPr>
            </a:lvl5pPr>
            <a:lvl6pPr marL="2514600" indent="-228600" eaLnBrk="0" fontAlgn="base" hangingPunct="0">
              <a:spcBef>
                <a:spcPct val="0"/>
              </a:spcBef>
              <a:spcAft>
                <a:spcPct val="0"/>
              </a:spcAft>
              <a:defRPr sz="3200">
                <a:solidFill>
                  <a:schemeClr val="tx2"/>
                </a:solidFill>
                <a:latin typeface="Arial" charset="0"/>
              </a:defRPr>
            </a:lvl6pPr>
            <a:lvl7pPr marL="2971800" indent="-228600" eaLnBrk="0" fontAlgn="base" hangingPunct="0">
              <a:spcBef>
                <a:spcPct val="0"/>
              </a:spcBef>
              <a:spcAft>
                <a:spcPct val="0"/>
              </a:spcAft>
              <a:defRPr sz="3200">
                <a:solidFill>
                  <a:schemeClr val="tx2"/>
                </a:solidFill>
                <a:latin typeface="Arial" charset="0"/>
              </a:defRPr>
            </a:lvl7pPr>
            <a:lvl8pPr marL="3429000" indent="-228600" eaLnBrk="0" fontAlgn="base" hangingPunct="0">
              <a:spcBef>
                <a:spcPct val="0"/>
              </a:spcBef>
              <a:spcAft>
                <a:spcPct val="0"/>
              </a:spcAft>
              <a:defRPr sz="3200">
                <a:solidFill>
                  <a:schemeClr val="tx2"/>
                </a:solidFill>
                <a:latin typeface="Arial" charset="0"/>
              </a:defRPr>
            </a:lvl8pPr>
            <a:lvl9pPr marL="3886200" indent="-228600" eaLnBrk="0" fontAlgn="base" hangingPunct="0">
              <a:spcBef>
                <a:spcPct val="0"/>
              </a:spcBef>
              <a:spcAft>
                <a:spcPct val="0"/>
              </a:spcAft>
              <a:defRPr sz="3200">
                <a:solidFill>
                  <a:schemeClr val="tx2"/>
                </a:solidFill>
                <a:latin typeface="Arial" charset="0"/>
              </a:defRPr>
            </a:lvl9pPr>
          </a:lstStyle>
          <a:p>
            <a:pPr eaLnBrk="1" hangingPunct="1"/>
            <a:r>
              <a:rPr lang="en-US" sz="1800" dirty="0">
                <a:solidFill>
                  <a:schemeClr val="bg1">
                    <a:lumMod val="85000"/>
                  </a:schemeClr>
                </a:solidFill>
              </a:rPr>
              <a:t>Presented By:</a:t>
            </a:r>
          </a:p>
        </p:txBody>
      </p:sp>
      <p:sp>
        <p:nvSpPr>
          <p:cNvPr id="8194" name="Rectangle 2"/>
          <p:cNvSpPr>
            <a:spLocks noGrp="1" noChangeArrowheads="1"/>
          </p:cNvSpPr>
          <p:nvPr>
            <p:ph type="ctrTitle"/>
          </p:nvPr>
        </p:nvSpPr>
        <p:spPr>
          <a:xfrm>
            <a:off x="762000" y="914400"/>
            <a:ext cx="5334000" cy="2689225"/>
          </a:xfrm>
        </p:spPr>
        <p:txBody>
          <a:bodyPr anchor="b"/>
          <a:lstStyle>
            <a:lvl1pPr algn="l">
              <a:defRPr sz="4400" b="1">
                <a:solidFill>
                  <a:schemeClr val="bg1"/>
                </a:solidFill>
              </a:defRPr>
            </a:lvl1pPr>
          </a:lstStyle>
          <a:p>
            <a:pPr lvl="0"/>
            <a:r>
              <a:rPr lang="en-US" noProof="0" smtClean="0"/>
              <a:t>Click to edit Master title style</a:t>
            </a:r>
            <a:endParaRPr lang="en-US" noProof="0" dirty="0" smtClean="0"/>
          </a:p>
        </p:txBody>
      </p:sp>
      <p:sp>
        <p:nvSpPr>
          <p:cNvPr id="8195" name="Rectangle 3"/>
          <p:cNvSpPr>
            <a:spLocks noGrp="1" noChangeArrowheads="1"/>
          </p:cNvSpPr>
          <p:nvPr>
            <p:ph type="subTitle" idx="1"/>
          </p:nvPr>
        </p:nvSpPr>
        <p:spPr>
          <a:xfrm>
            <a:off x="838200" y="4456307"/>
            <a:ext cx="6400800" cy="1752600"/>
          </a:xfrm>
        </p:spPr>
        <p:txBody>
          <a:bodyPr/>
          <a:lstStyle>
            <a:lvl1pPr marL="0" indent="0">
              <a:buFontTx/>
              <a:buNone/>
              <a:defRPr sz="2000" b="1">
                <a:solidFill>
                  <a:schemeClr val="bg1">
                    <a:lumMod val="85000"/>
                  </a:schemeClr>
                </a:solidFill>
                <a:latin typeface="Rockwell" pitchFamily="18" charset="0"/>
              </a:defRPr>
            </a:lvl1pPr>
          </a:lstStyle>
          <a:p>
            <a:pPr lvl="0"/>
            <a:r>
              <a:rPr lang="en-US" noProof="0" smtClean="0"/>
              <a:t>Click to edit Master subtitle style</a:t>
            </a:r>
            <a:endParaRPr lang="en-US" noProof="0" dirty="0" smtClean="0"/>
          </a:p>
        </p:txBody>
      </p:sp>
      <p:sp>
        <p:nvSpPr>
          <p:cNvPr id="3" name="Text Placeholder 2"/>
          <p:cNvSpPr>
            <a:spLocks noGrp="1"/>
          </p:cNvSpPr>
          <p:nvPr>
            <p:ph type="body" sz="quarter" idx="10"/>
          </p:nvPr>
        </p:nvSpPr>
        <p:spPr>
          <a:xfrm>
            <a:off x="838200" y="6400800"/>
            <a:ext cx="5105400" cy="381001"/>
          </a:xfrm>
        </p:spPr>
        <p:txBody>
          <a:bodyPr/>
          <a:lstStyle>
            <a:lvl1pPr marL="0" indent="0">
              <a:buNone/>
              <a:defRPr sz="1400" b="1">
                <a:solidFill>
                  <a:schemeClr val="bg1"/>
                </a:solidFill>
              </a:defRPr>
            </a:lvl1pPr>
            <a:lvl2pPr marL="457200" indent="0">
              <a:buNone/>
              <a:defRPr sz="1400" b="1">
                <a:solidFill>
                  <a:schemeClr val="bg1"/>
                </a:solidFill>
              </a:defRPr>
            </a:lvl2pPr>
            <a:lvl3pPr marL="914400" indent="0">
              <a:buNone/>
              <a:defRPr sz="1400" b="1">
                <a:solidFill>
                  <a:schemeClr val="bg1"/>
                </a:solidFill>
              </a:defRPr>
            </a:lvl3pPr>
            <a:lvl4pPr marL="1371600" indent="0">
              <a:buNone/>
              <a:defRPr sz="1400" b="1">
                <a:solidFill>
                  <a:schemeClr val="bg1"/>
                </a:solidFill>
              </a:defRPr>
            </a:lvl4pPr>
            <a:lvl5pPr marL="1828800" indent="0">
              <a:buNone/>
              <a:defRPr sz="1400" b="1">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724080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429625" cy="715962"/>
          </a:xfrm>
        </p:spPr>
        <p:txBody>
          <a:bodyPr/>
          <a:lstStyle>
            <a:lvl1pPr algn="ct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246325B7-E8E7-4224-AB4F-E91C82BE9A83}" type="slidenum">
              <a:rPr lang="en-US" smtClean="0"/>
              <a:t>‹#›</a:t>
            </a:fld>
            <a:endParaRPr lang="en-US" dirty="0"/>
          </a:p>
        </p:txBody>
      </p:sp>
    </p:spTree>
    <p:extLst>
      <p:ext uri="{BB962C8B-B14F-4D97-AF65-F5344CB8AC3E}">
        <p14:creationId xmlns:p14="http://schemas.microsoft.com/office/powerpoint/2010/main" val="17968971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fld id="{246325B7-E8E7-4224-AB4F-E91C82BE9A83}" type="slidenum">
              <a:rPr lang="en-US" smtClean="0"/>
              <a:t>‹#›</a:t>
            </a:fld>
            <a:endParaRPr lang="en-US" dirty="0"/>
          </a:p>
        </p:txBody>
      </p:sp>
    </p:spTree>
    <p:extLst>
      <p:ext uri="{BB962C8B-B14F-4D97-AF65-F5344CB8AC3E}">
        <p14:creationId xmlns:p14="http://schemas.microsoft.com/office/powerpoint/2010/main" val="2854160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219200"/>
            <a:ext cx="3800475"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599" y="1219200"/>
            <a:ext cx="3876675"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6"/>
          <p:cNvSpPr>
            <a:spLocks noGrp="1" noChangeArrowheads="1"/>
          </p:cNvSpPr>
          <p:nvPr>
            <p:ph type="sldNum" sz="quarter" idx="10"/>
          </p:nvPr>
        </p:nvSpPr>
        <p:spPr>
          <a:ln/>
        </p:spPr>
        <p:txBody>
          <a:bodyPr/>
          <a:lstStyle>
            <a:lvl1pPr>
              <a:defRPr/>
            </a:lvl1pPr>
          </a:lstStyle>
          <a:p>
            <a:fld id="{246325B7-E8E7-4224-AB4F-E91C82BE9A83}" type="slidenum">
              <a:rPr lang="en-US" smtClean="0"/>
              <a:t>‹#›</a:t>
            </a:fld>
            <a:endParaRPr lang="en-US" dirty="0"/>
          </a:p>
        </p:txBody>
      </p:sp>
    </p:spTree>
    <p:extLst>
      <p:ext uri="{BB962C8B-B14F-4D97-AF65-F5344CB8AC3E}">
        <p14:creationId xmlns:p14="http://schemas.microsoft.com/office/powerpoint/2010/main" val="556034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80772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565275"/>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205037"/>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797425" y="1565275"/>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97425" y="2205037"/>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fld id="{246325B7-E8E7-4224-AB4F-E91C82BE9A83}" type="slidenum">
              <a:rPr lang="en-US" smtClean="0"/>
              <a:t>‹#›</a:t>
            </a:fld>
            <a:endParaRPr lang="en-US" dirty="0"/>
          </a:p>
        </p:txBody>
      </p:sp>
    </p:spTree>
    <p:extLst>
      <p:ext uri="{BB962C8B-B14F-4D97-AF65-F5344CB8AC3E}">
        <p14:creationId xmlns:p14="http://schemas.microsoft.com/office/powerpoint/2010/main" val="3007195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fld id="{246325B7-E8E7-4224-AB4F-E91C82BE9A83}" type="slidenum">
              <a:rPr lang="en-US" smtClean="0"/>
              <a:t>‹#›</a:t>
            </a:fld>
            <a:endParaRPr lang="en-US" dirty="0"/>
          </a:p>
        </p:txBody>
      </p:sp>
    </p:spTree>
    <p:extLst>
      <p:ext uri="{BB962C8B-B14F-4D97-AF65-F5344CB8AC3E}">
        <p14:creationId xmlns:p14="http://schemas.microsoft.com/office/powerpoint/2010/main" val="1619852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246325B7-E8E7-4224-AB4F-E91C82BE9A83}" type="slidenum">
              <a:rPr lang="en-US" smtClean="0"/>
              <a:t>‹#›</a:t>
            </a:fld>
            <a:endParaRPr lang="en-US" dirty="0"/>
          </a:p>
        </p:txBody>
      </p:sp>
    </p:spTree>
    <p:extLst>
      <p:ext uri="{BB962C8B-B14F-4D97-AF65-F5344CB8AC3E}">
        <p14:creationId xmlns:p14="http://schemas.microsoft.com/office/powerpoint/2010/main" val="3665745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9287" y="30480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733800" y="273050"/>
            <a:ext cx="49530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49287" y="146685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246325B7-E8E7-4224-AB4F-E91C82BE9A83}" type="slidenum">
              <a:rPr lang="en-US" smtClean="0"/>
              <a:t>‹#›</a:t>
            </a:fld>
            <a:endParaRPr lang="en-US" dirty="0"/>
          </a:p>
        </p:txBody>
      </p:sp>
    </p:spTree>
    <p:extLst>
      <p:ext uri="{BB962C8B-B14F-4D97-AF65-F5344CB8AC3E}">
        <p14:creationId xmlns:p14="http://schemas.microsoft.com/office/powerpoint/2010/main" val="2059938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246325B7-E8E7-4224-AB4F-E91C82BE9A83}" type="slidenum">
              <a:rPr lang="en-US" smtClean="0"/>
              <a:t>‹#›</a:t>
            </a:fld>
            <a:endParaRPr lang="en-US" dirty="0"/>
          </a:p>
        </p:txBody>
      </p:sp>
    </p:spTree>
    <p:extLst>
      <p:ext uri="{BB962C8B-B14F-4D97-AF65-F5344CB8AC3E}">
        <p14:creationId xmlns:p14="http://schemas.microsoft.com/office/powerpoint/2010/main" val="2469822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246325B7-E8E7-4224-AB4F-E91C82BE9A83}" type="slidenum">
              <a:rPr lang="en-US" smtClean="0"/>
              <a:t>‹#›</a:t>
            </a:fld>
            <a:endParaRPr lang="en-US" dirty="0"/>
          </a:p>
        </p:txBody>
      </p:sp>
    </p:spTree>
    <p:extLst>
      <p:ext uri="{BB962C8B-B14F-4D97-AF65-F5344CB8AC3E}">
        <p14:creationId xmlns:p14="http://schemas.microsoft.com/office/powerpoint/2010/main" val="89786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48488" y="274638"/>
            <a:ext cx="216693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7675" y="274638"/>
            <a:ext cx="634841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246325B7-E8E7-4224-AB4F-E91C82BE9A83}" type="slidenum">
              <a:rPr lang="en-US" smtClean="0"/>
              <a:t>‹#›</a:t>
            </a:fld>
            <a:endParaRPr lang="en-US" dirty="0"/>
          </a:p>
        </p:txBody>
      </p:sp>
    </p:spTree>
    <p:extLst>
      <p:ext uri="{BB962C8B-B14F-4D97-AF65-F5344CB8AC3E}">
        <p14:creationId xmlns:p14="http://schemas.microsoft.com/office/powerpoint/2010/main" val="3532929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pic>
        <p:nvPicPr>
          <p:cNvPr id="2050" name="Picture 2" descr="T:\_designed_materials\Power Points\2013\Red\CozenArrow_Red_cover_no-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2" y="-1"/>
            <a:ext cx="9149862" cy="68623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T:\logos\CozenOConnor\png\CozenOConnor-Logo-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6638" y="6205799"/>
            <a:ext cx="1452562" cy="371211"/>
          </a:xfrm>
          <a:prstGeom prst="rect">
            <a:avLst/>
          </a:prstGeom>
          <a:noFill/>
          <a:extLst>
            <a:ext uri="{909E8E84-426E-40DD-AFC4-6F175D3DCCD1}">
              <a14:hiddenFill xmlns:a14="http://schemas.microsoft.com/office/drawing/2010/main">
                <a:solidFill>
                  <a:srgbClr val="FFFFFF"/>
                </a:solidFill>
              </a14:hiddenFill>
            </a:ext>
          </a:extLst>
        </p:spPr>
      </p:pic>
      <p:sp>
        <p:nvSpPr>
          <p:cNvPr id="8194" name="Rectangle 2"/>
          <p:cNvSpPr>
            <a:spLocks noGrp="1" noChangeArrowheads="1"/>
          </p:cNvSpPr>
          <p:nvPr>
            <p:ph type="ctrTitle"/>
          </p:nvPr>
        </p:nvSpPr>
        <p:spPr>
          <a:xfrm>
            <a:off x="762000" y="914400"/>
            <a:ext cx="5334000" cy="2689225"/>
          </a:xfrm>
        </p:spPr>
        <p:txBody>
          <a:bodyPr anchor="b"/>
          <a:lstStyle>
            <a:lvl1pPr algn="l">
              <a:defRPr sz="4400" b="1">
                <a:solidFill>
                  <a:schemeClr val="bg1"/>
                </a:solidFill>
              </a:defRPr>
            </a:lvl1pPr>
          </a:lstStyle>
          <a:p>
            <a:pPr lvl="0"/>
            <a:r>
              <a:rPr lang="en-US" noProof="0" smtClean="0"/>
              <a:t>Click to edit Master title style</a:t>
            </a:r>
            <a:endParaRPr lang="en-US" noProof="0" dirty="0" smtClean="0"/>
          </a:p>
        </p:txBody>
      </p:sp>
      <p:sp>
        <p:nvSpPr>
          <p:cNvPr id="8195" name="Rectangle 3"/>
          <p:cNvSpPr>
            <a:spLocks noGrp="1" noChangeArrowheads="1"/>
          </p:cNvSpPr>
          <p:nvPr>
            <p:ph type="subTitle" idx="1"/>
          </p:nvPr>
        </p:nvSpPr>
        <p:spPr>
          <a:xfrm>
            <a:off x="838200" y="4456307"/>
            <a:ext cx="6400800" cy="1752600"/>
          </a:xfrm>
        </p:spPr>
        <p:txBody>
          <a:bodyPr/>
          <a:lstStyle>
            <a:lvl1pPr marL="0" indent="0">
              <a:buFontTx/>
              <a:buNone/>
              <a:defRPr sz="2000" b="1">
                <a:solidFill>
                  <a:schemeClr val="bg1">
                    <a:lumMod val="85000"/>
                  </a:schemeClr>
                </a:solidFill>
                <a:latin typeface="Rockwell" pitchFamily="18" charset="0"/>
              </a:defRPr>
            </a:lvl1pPr>
          </a:lstStyle>
          <a:p>
            <a:pPr lvl="0"/>
            <a:r>
              <a:rPr lang="en-US" noProof="0" smtClean="0"/>
              <a:t>Click to edit Master subtitle style</a:t>
            </a:r>
            <a:endParaRPr lang="en-US" noProof="0" dirty="0" smtClean="0"/>
          </a:p>
        </p:txBody>
      </p:sp>
      <p:sp>
        <p:nvSpPr>
          <p:cNvPr id="3" name="Text Placeholder 2"/>
          <p:cNvSpPr>
            <a:spLocks noGrp="1"/>
          </p:cNvSpPr>
          <p:nvPr>
            <p:ph type="body" sz="quarter" idx="10"/>
          </p:nvPr>
        </p:nvSpPr>
        <p:spPr>
          <a:xfrm>
            <a:off x="838200" y="6400800"/>
            <a:ext cx="5105400" cy="381001"/>
          </a:xfrm>
        </p:spPr>
        <p:txBody>
          <a:bodyPr/>
          <a:lstStyle>
            <a:lvl1pPr marL="0" indent="0">
              <a:buNone/>
              <a:defRPr sz="1400" b="1">
                <a:solidFill>
                  <a:schemeClr val="bg1"/>
                </a:solidFill>
              </a:defRPr>
            </a:lvl1pPr>
            <a:lvl2pPr marL="457200" indent="0">
              <a:buNone/>
              <a:defRPr sz="1400" b="1">
                <a:solidFill>
                  <a:schemeClr val="bg1"/>
                </a:solidFill>
              </a:defRPr>
            </a:lvl2pPr>
            <a:lvl3pPr marL="914400" indent="0">
              <a:buNone/>
              <a:defRPr sz="1400" b="1">
                <a:solidFill>
                  <a:schemeClr val="bg1"/>
                </a:solidFill>
              </a:defRPr>
            </a:lvl3pPr>
            <a:lvl4pPr marL="1371600" indent="0">
              <a:buNone/>
              <a:defRPr sz="1400" b="1">
                <a:solidFill>
                  <a:schemeClr val="bg1"/>
                </a:solidFill>
              </a:defRPr>
            </a:lvl4pPr>
            <a:lvl5pPr marL="1828800" indent="0">
              <a:buNone/>
              <a:defRPr sz="1400" b="1">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724080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246325B7-E8E7-4224-AB4F-E91C82BE9A83}" type="slidenum">
              <a:rPr lang="en-US" smtClean="0"/>
              <a:t>‹#›</a:t>
            </a:fld>
            <a:endParaRPr lang="en-US" dirty="0"/>
          </a:p>
        </p:txBody>
      </p:sp>
    </p:spTree>
    <p:extLst>
      <p:ext uri="{BB962C8B-B14F-4D97-AF65-F5344CB8AC3E}">
        <p14:creationId xmlns:p14="http://schemas.microsoft.com/office/powerpoint/2010/main" val="1401762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1"/>
          <p:cNvSpPr>
            <a:spLocks noGrp="1" noChangeArrowheads="1"/>
          </p:cNvSpPr>
          <p:nvPr>
            <p:ph type="sldNum" sz="quarter" idx="10"/>
          </p:nvPr>
        </p:nvSpPr>
        <p:spPr>
          <a:ln/>
        </p:spPr>
        <p:txBody>
          <a:bodyPr/>
          <a:lstStyle>
            <a:lvl1pPr>
              <a:defRPr/>
            </a:lvl1pPr>
          </a:lstStyle>
          <a:p>
            <a:pPr>
              <a:defRPr/>
            </a:pPr>
            <a:fld id="{28169116-526D-47E4-8747-B3D93E027F25}" type="slidenum">
              <a:rPr lang="en-US"/>
              <a:pPr>
                <a:defRPr/>
              </a:pPr>
              <a:t>‹#›</a:t>
            </a:fld>
            <a:endParaRPr lang="en-US" dirty="0"/>
          </a:p>
        </p:txBody>
      </p:sp>
    </p:spTree>
    <p:extLst>
      <p:ext uri="{BB962C8B-B14F-4D97-AF65-F5344CB8AC3E}">
        <p14:creationId xmlns:p14="http://schemas.microsoft.com/office/powerpoint/2010/main" val="3365520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sldNum" sz="quarter" idx="10"/>
          </p:nvPr>
        </p:nvSpPr>
        <p:spPr>
          <a:ln/>
        </p:spPr>
        <p:txBody>
          <a:bodyPr/>
          <a:lstStyle>
            <a:lvl1pPr>
              <a:defRPr/>
            </a:lvl1pPr>
          </a:lstStyle>
          <a:p>
            <a:pPr>
              <a:defRPr/>
            </a:pPr>
            <a:fld id="{34DE6B48-8B4E-46B3-A1FB-0F5BEE0F70CC}" type="slidenum">
              <a:rPr lang="en-US"/>
              <a:pPr>
                <a:defRPr/>
              </a:pPr>
              <a:t>‹#›</a:t>
            </a:fld>
            <a:endParaRPr lang="en-US" dirty="0"/>
          </a:p>
        </p:txBody>
      </p:sp>
    </p:spTree>
    <p:extLst>
      <p:ext uri="{BB962C8B-B14F-4D97-AF65-F5344CB8AC3E}">
        <p14:creationId xmlns:p14="http://schemas.microsoft.com/office/powerpoint/2010/main" val="17583955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sldNum" sz="quarter" idx="10"/>
          </p:nvPr>
        </p:nvSpPr>
        <p:spPr>
          <a:ln/>
        </p:spPr>
        <p:txBody>
          <a:bodyPr/>
          <a:lstStyle>
            <a:lvl1pPr>
              <a:defRPr/>
            </a:lvl1pPr>
          </a:lstStyle>
          <a:p>
            <a:pPr>
              <a:defRPr/>
            </a:pPr>
            <a:fld id="{8171F5C4-5409-4069-B059-C59F6E4DB3B6}" type="slidenum">
              <a:rPr lang="en-US"/>
              <a:pPr>
                <a:defRPr/>
              </a:pPr>
              <a:t>‹#›</a:t>
            </a:fld>
            <a:endParaRPr lang="en-US" dirty="0"/>
          </a:p>
        </p:txBody>
      </p:sp>
    </p:spTree>
    <p:extLst>
      <p:ext uri="{BB962C8B-B14F-4D97-AF65-F5344CB8AC3E}">
        <p14:creationId xmlns:p14="http://schemas.microsoft.com/office/powerpoint/2010/main" val="34593410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47675" y="1085850"/>
            <a:ext cx="4038600" cy="508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8675" y="1085850"/>
            <a:ext cx="4038600" cy="508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sldNum" sz="quarter" idx="10"/>
          </p:nvPr>
        </p:nvSpPr>
        <p:spPr>
          <a:ln/>
        </p:spPr>
        <p:txBody>
          <a:bodyPr/>
          <a:lstStyle>
            <a:lvl1pPr>
              <a:defRPr/>
            </a:lvl1pPr>
          </a:lstStyle>
          <a:p>
            <a:pPr>
              <a:defRPr/>
            </a:pPr>
            <a:fld id="{B6C7CE52-3C84-485B-A21F-E4D0B3AFAAB1}" type="slidenum">
              <a:rPr lang="en-US"/>
              <a:pPr>
                <a:defRPr/>
              </a:pPr>
              <a:t>‹#›</a:t>
            </a:fld>
            <a:endParaRPr lang="en-US" dirty="0"/>
          </a:p>
        </p:txBody>
      </p:sp>
    </p:spTree>
    <p:extLst>
      <p:ext uri="{BB962C8B-B14F-4D97-AF65-F5344CB8AC3E}">
        <p14:creationId xmlns:p14="http://schemas.microsoft.com/office/powerpoint/2010/main" val="25889817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2296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85800" y="1489075"/>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128837"/>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73625" y="1489075"/>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3625" y="2128837"/>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sldNum" sz="quarter" idx="10"/>
          </p:nvPr>
        </p:nvSpPr>
        <p:spPr>
          <a:xfrm>
            <a:off x="3724275" y="6164262"/>
            <a:ext cx="2133600" cy="304800"/>
          </a:xfrm>
          <a:ln/>
        </p:spPr>
        <p:txBody>
          <a:bodyPr/>
          <a:lstStyle>
            <a:lvl1pPr>
              <a:defRPr/>
            </a:lvl1pPr>
          </a:lstStyle>
          <a:p>
            <a:pPr>
              <a:defRPr/>
            </a:pPr>
            <a:fld id="{DEA6251A-E886-4D4B-9A62-E301035EF825}" type="slidenum">
              <a:rPr lang="en-US"/>
              <a:pPr>
                <a:defRPr/>
              </a:pPr>
              <a:t>‹#›</a:t>
            </a:fld>
            <a:endParaRPr lang="en-US" dirty="0"/>
          </a:p>
        </p:txBody>
      </p:sp>
    </p:spTree>
    <p:extLst>
      <p:ext uri="{BB962C8B-B14F-4D97-AF65-F5344CB8AC3E}">
        <p14:creationId xmlns:p14="http://schemas.microsoft.com/office/powerpoint/2010/main" val="377282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sldNum" sz="quarter" idx="10"/>
          </p:nvPr>
        </p:nvSpPr>
        <p:spPr>
          <a:ln/>
        </p:spPr>
        <p:txBody>
          <a:bodyPr/>
          <a:lstStyle>
            <a:lvl1pPr>
              <a:defRPr/>
            </a:lvl1pPr>
          </a:lstStyle>
          <a:p>
            <a:pPr>
              <a:defRPr/>
            </a:pPr>
            <a:fld id="{D6470E21-AEE3-421C-9324-685D82F84704}" type="slidenum">
              <a:rPr lang="en-US"/>
              <a:pPr>
                <a:defRPr/>
              </a:pPr>
              <a:t>‹#›</a:t>
            </a:fld>
            <a:endParaRPr lang="en-US" dirty="0"/>
          </a:p>
        </p:txBody>
      </p:sp>
    </p:spTree>
    <p:extLst>
      <p:ext uri="{BB962C8B-B14F-4D97-AF65-F5344CB8AC3E}">
        <p14:creationId xmlns:p14="http://schemas.microsoft.com/office/powerpoint/2010/main" val="1800765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sldNum" sz="quarter" idx="10"/>
          </p:nvPr>
        </p:nvSpPr>
        <p:spPr>
          <a:ln/>
        </p:spPr>
        <p:txBody>
          <a:bodyPr/>
          <a:lstStyle>
            <a:lvl1pPr>
              <a:defRPr/>
            </a:lvl1pPr>
          </a:lstStyle>
          <a:p>
            <a:pPr>
              <a:defRPr/>
            </a:pPr>
            <a:fld id="{8D40C254-7D47-447D-88D9-78637117C96E}" type="slidenum">
              <a:rPr lang="en-US"/>
              <a:pPr>
                <a:defRPr/>
              </a:pPr>
              <a:t>‹#›</a:t>
            </a:fld>
            <a:endParaRPr lang="en-US" dirty="0"/>
          </a:p>
        </p:txBody>
      </p:sp>
    </p:spTree>
    <p:extLst>
      <p:ext uri="{BB962C8B-B14F-4D97-AF65-F5344CB8AC3E}">
        <p14:creationId xmlns:p14="http://schemas.microsoft.com/office/powerpoint/2010/main" val="1797602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150" y="30480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10000" y="30480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2150" y="146685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sldNum" sz="quarter" idx="10"/>
          </p:nvPr>
        </p:nvSpPr>
        <p:spPr>
          <a:xfrm>
            <a:off x="3730625" y="6242050"/>
            <a:ext cx="2133600" cy="304800"/>
          </a:xfrm>
          <a:ln/>
        </p:spPr>
        <p:txBody>
          <a:bodyPr/>
          <a:lstStyle>
            <a:lvl1pPr>
              <a:defRPr/>
            </a:lvl1pPr>
          </a:lstStyle>
          <a:p>
            <a:pPr>
              <a:defRPr/>
            </a:pPr>
            <a:fld id="{5602BFF4-29BB-4EFF-9D3E-91447A6A1192}" type="slidenum">
              <a:rPr lang="en-US"/>
              <a:pPr>
                <a:defRPr/>
              </a:pPr>
              <a:t>‹#›</a:t>
            </a:fld>
            <a:endParaRPr lang="en-US" dirty="0"/>
          </a:p>
        </p:txBody>
      </p:sp>
    </p:spTree>
    <p:extLst>
      <p:ext uri="{BB962C8B-B14F-4D97-AF65-F5344CB8AC3E}">
        <p14:creationId xmlns:p14="http://schemas.microsoft.com/office/powerpoint/2010/main" val="794086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sldNum" sz="quarter" idx="10"/>
          </p:nvPr>
        </p:nvSpPr>
        <p:spPr>
          <a:ln/>
        </p:spPr>
        <p:txBody>
          <a:bodyPr/>
          <a:lstStyle>
            <a:lvl1pPr>
              <a:defRPr/>
            </a:lvl1pPr>
          </a:lstStyle>
          <a:p>
            <a:pPr>
              <a:defRPr/>
            </a:pPr>
            <a:fld id="{2EB5E148-15F7-4752-8943-960CE934CCA1}" type="slidenum">
              <a:rPr lang="en-US"/>
              <a:pPr>
                <a:defRPr/>
              </a:pPr>
              <a:t>‹#›</a:t>
            </a:fld>
            <a:endParaRPr lang="en-US" dirty="0"/>
          </a:p>
        </p:txBody>
      </p:sp>
    </p:spTree>
    <p:extLst>
      <p:ext uri="{BB962C8B-B14F-4D97-AF65-F5344CB8AC3E}">
        <p14:creationId xmlns:p14="http://schemas.microsoft.com/office/powerpoint/2010/main" val="12400027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sldNum" sz="quarter" idx="10"/>
          </p:nvPr>
        </p:nvSpPr>
        <p:spPr>
          <a:ln/>
        </p:spPr>
        <p:txBody>
          <a:bodyPr/>
          <a:lstStyle>
            <a:lvl1pPr>
              <a:defRPr/>
            </a:lvl1pPr>
          </a:lstStyle>
          <a:p>
            <a:pPr>
              <a:defRPr/>
            </a:pPr>
            <a:fld id="{11E996D0-771B-4A34-B7B9-4947CBFDC032}" type="slidenum">
              <a:rPr lang="en-US"/>
              <a:pPr>
                <a:defRPr/>
              </a:pPr>
              <a:t>‹#›</a:t>
            </a:fld>
            <a:endParaRPr lang="en-US" dirty="0"/>
          </a:p>
        </p:txBody>
      </p:sp>
    </p:spTree>
    <p:extLst>
      <p:ext uri="{BB962C8B-B14F-4D97-AF65-F5344CB8AC3E}">
        <p14:creationId xmlns:p14="http://schemas.microsoft.com/office/powerpoint/2010/main" val="19458881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9875" y="427038"/>
            <a:ext cx="2057400" cy="5745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7675" y="427038"/>
            <a:ext cx="6019800" cy="5745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sldNum" sz="quarter" idx="10"/>
          </p:nvPr>
        </p:nvSpPr>
        <p:spPr>
          <a:ln/>
        </p:spPr>
        <p:txBody>
          <a:bodyPr/>
          <a:lstStyle>
            <a:lvl1pPr>
              <a:defRPr/>
            </a:lvl1pPr>
          </a:lstStyle>
          <a:p>
            <a:pPr>
              <a:defRPr/>
            </a:pPr>
            <a:fld id="{107C3566-AA6C-4DC8-A7BA-F36E51BF857C}" type="slidenum">
              <a:rPr lang="en-US"/>
              <a:pPr>
                <a:defRPr/>
              </a:pPr>
              <a:t>‹#›</a:t>
            </a:fld>
            <a:endParaRPr lang="en-US" dirty="0"/>
          </a:p>
        </p:txBody>
      </p:sp>
    </p:spTree>
    <p:extLst>
      <p:ext uri="{BB962C8B-B14F-4D97-AF65-F5344CB8AC3E}">
        <p14:creationId xmlns:p14="http://schemas.microsoft.com/office/powerpoint/2010/main" val="6869532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2050" name="Picture 2" descr="T:\_designed_materials\Power Points\2013\Red\CozenArrow_Red_cover_no-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62" y="-1"/>
            <a:ext cx="9149862" cy="68623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T:\logos\CozenOConnor\png\CozenOConnor-Logo-RGB.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86638" y="6205799"/>
            <a:ext cx="1452562" cy="371211"/>
          </a:xfrm>
          <a:prstGeom prst="rect">
            <a:avLst/>
          </a:prstGeom>
          <a:noFill/>
          <a:extLst>
            <a:ext uri="{909E8E84-426E-40DD-AFC4-6F175D3DCCD1}">
              <a14:hiddenFill xmlns:a14="http://schemas.microsoft.com/office/drawing/2010/main">
                <a:solidFill>
                  <a:srgbClr val="FFFFFF"/>
                </a:solidFill>
              </a14:hiddenFill>
            </a:ext>
          </a:extLst>
        </p:spPr>
      </p:pic>
      <p:sp>
        <p:nvSpPr>
          <p:cNvPr id="8194" name="Rectangle 2"/>
          <p:cNvSpPr>
            <a:spLocks noGrp="1" noChangeArrowheads="1"/>
          </p:cNvSpPr>
          <p:nvPr>
            <p:ph type="ctrTitle"/>
          </p:nvPr>
        </p:nvSpPr>
        <p:spPr>
          <a:xfrm>
            <a:off x="762000" y="914400"/>
            <a:ext cx="5334000" cy="2689225"/>
          </a:xfrm>
        </p:spPr>
        <p:txBody>
          <a:bodyPr anchor="b"/>
          <a:lstStyle>
            <a:lvl1pPr algn="l">
              <a:defRPr sz="4400" b="1">
                <a:solidFill>
                  <a:schemeClr val="bg1"/>
                </a:solidFill>
              </a:defRPr>
            </a:lvl1pPr>
          </a:lstStyle>
          <a:p>
            <a:pPr lvl="0"/>
            <a:r>
              <a:rPr lang="en-US" noProof="0" smtClean="0"/>
              <a:t>Click to edit Master title style</a:t>
            </a:r>
            <a:endParaRPr lang="en-US" noProof="0" dirty="0" smtClean="0"/>
          </a:p>
        </p:txBody>
      </p:sp>
      <p:sp>
        <p:nvSpPr>
          <p:cNvPr id="8195" name="Rectangle 3"/>
          <p:cNvSpPr>
            <a:spLocks noGrp="1" noChangeArrowheads="1"/>
          </p:cNvSpPr>
          <p:nvPr>
            <p:ph type="subTitle" idx="1"/>
          </p:nvPr>
        </p:nvSpPr>
        <p:spPr>
          <a:xfrm>
            <a:off x="838200" y="4456307"/>
            <a:ext cx="6400800" cy="1752600"/>
          </a:xfrm>
        </p:spPr>
        <p:txBody>
          <a:bodyPr/>
          <a:lstStyle>
            <a:lvl1pPr marL="0" indent="0">
              <a:buFontTx/>
              <a:buNone/>
              <a:defRPr sz="2000" b="1">
                <a:solidFill>
                  <a:schemeClr val="bg1">
                    <a:lumMod val="85000"/>
                  </a:schemeClr>
                </a:solidFill>
                <a:latin typeface="Rockwell" pitchFamily="18" charset="0"/>
              </a:defRPr>
            </a:lvl1pPr>
          </a:lstStyle>
          <a:p>
            <a:pPr lvl="0"/>
            <a:r>
              <a:rPr lang="en-US" noProof="0" smtClean="0"/>
              <a:t>Click to edit Master subtitle style</a:t>
            </a:r>
            <a:endParaRPr lang="en-US" noProof="0" dirty="0" smtClean="0"/>
          </a:p>
        </p:txBody>
      </p:sp>
      <p:sp>
        <p:nvSpPr>
          <p:cNvPr id="3" name="Text Placeholder 2"/>
          <p:cNvSpPr>
            <a:spLocks noGrp="1"/>
          </p:cNvSpPr>
          <p:nvPr>
            <p:ph type="body" sz="quarter" idx="10"/>
          </p:nvPr>
        </p:nvSpPr>
        <p:spPr>
          <a:xfrm>
            <a:off x="838200" y="6400800"/>
            <a:ext cx="5105400" cy="381001"/>
          </a:xfrm>
        </p:spPr>
        <p:txBody>
          <a:bodyPr/>
          <a:lstStyle>
            <a:lvl1pPr marL="0" indent="0">
              <a:buNone/>
              <a:defRPr sz="1400" b="1">
                <a:solidFill>
                  <a:schemeClr val="bg1"/>
                </a:solidFill>
              </a:defRPr>
            </a:lvl1pPr>
            <a:lvl2pPr marL="457200" indent="0">
              <a:buNone/>
              <a:defRPr sz="1400" b="1">
                <a:solidFill>
                  <a:schemeClr val="bg1"/>
                </a:solidFill>
              </a:defRPr>
            </a:lvl2pPr>
            <a:lvl3pPr marL="914400" indent="0">
              <a:buNone/>
              <a:defRPr sz="1400" b="1">
                <a:solidFill>
                  <a:schemeClr val="bg1"/>
                </a:solidFill>
              </a:defRPr>
            </a:lvl3pPr>
            <a:lvl4pPr marL="1371600" indent="0">
              <a:buNone/>
              <a:defRPr sz="1400" b="1">
                <a:solidFill>
                  <a:schemeClr val="bg1"/>
                </a:solidFill>
              </a:defRPr>
            </a:lvl4pPr>
            <a:lvl5pPr marL="1828800" indent="0">
              <a:buNone/>
              <a:defRPr sz="1400" b="1">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7240800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362200" y="1981200"/>
            <a:ext cx="4114800" cy="3124200"/>
          </a:xfrm>
          <a:prstGeom prst="rect">
            <a:avLst/>
          </a:prstGeom>
        </p:spPr>
        <p:txBody>
          <a:bodyPr/>
          <a:lstStyle>
            <a:lvl1pPr marL="0" indent="0" algn="r" eaLnBrk="1" hangingPunct="1">
              <a:buNone/>
              <a:defRPr sz="3200"/>
            </a:lvl1pPr>
          </a:lstStyle>
          <a:p>
            <a:pPr algn="r" eaLnBrk="1" hangingPunct="1"/>
            <a:r>
              <a:rPr lang="en-US" sz="2400" b="1" dirty="0" smtClean="0">
                <a:solidFill>
                  <a:srgbClr val="2F1110"/>
                </a:solidFill>
                <a:latin typeface="Rockwell" pitchFamily="18" charset="0"/>
              </a:rPr>
              <a:t>John J. </a:t>
            </a:r>
            <a:r>
              <a:rPr lang="en-US" sz="2400" b="1" dirty="0" err="1" smtClean="0">
                <a:solidFill>
                  <a:srgbClr val="2F1110"/>
                </a:solidFill>
                <a:latin typeface="Rockwell" pitchFamily="18" charset="0"/>
              </a:rPr>
              <a:t>Atty</a:t>
            </a:r>
            <a:r>
              <a:rPr lang="en-US" sz="2000" b="1" dirty="0" smtClean="0">
                <a:latin typeface="Rockwell" pitchFamily="18" charset="0"/>
              </a:rPr>
              <a:t/>
            </a:r>
            <a:br>
              <a:rPr lang="en-US" sz="2000" b="1" dirty="0" smtClean="0">
                <a:latin typeface="Rockwell" pitchFamily="18" charset="0"/>
              </a:rPr>
            </a:br>
            <a:r>
              <a:rPr lang="en-US" sz="2000" dirty="0" smtClean="0">
                <a:solidFill>
                  <a:srgbClr val="2F1110"/>
                </a:solidFill>
              </a:rPr>
              <a:t>Cozen O’Connor</a:t>
            </a:r>
          </a:p>
          <a:p>
            <a:pPr algn="r" eaLnBrk="1" hangingPunct="1"/>
            <a:r>
              <a:rPr lang="en-US" sz="1800" dirty="0" smtClean="0"/>
              <a:t>Street Address 1</a:t>
            </a:r>
            <a:br>
              <a:rPr lang="en-US" sz="1800" dirty="0" smtClean="0"/>
            </a:br>
            <a:r>
              <a:rPr lang="en-US" sz="1800" dirty="0" smtClean="0"/>
              <a:t>Street Address 2</a:t>
            </a:r>
            <a:br>
              <a:rPr lang="en-US" sz="1800" dirty="0" smtClean="0"/>
            </a:br>
            <a:r>
              <a:rPr lang="en-US" sz="1800" dirty="0" smtClean="0"/>
              <a:t>City, State ZIP</a:t>
            </a:r>
            <a:br>
              <a:rPr lang="en-US" sz="1800" dirty="0" smtClean="0"/>
            </a:br>
            <a:r>
              <a:rPr lang="en-US" sz="1800" dirty="0" smtClean="0"/>
              <a:t>(XXX) 123-4567</a:t>
            </a:r>
            <a:r>
              <a:rPr lang="en-US" dirty="0" smtClean="0"/>
              <a:t/>
            </a:r>
            <a:br>
              <a:rPr lang="en-US" dirty="0" smtClean="0"/>
            </a:br>
            <a:r>
              <a:rPr lang="en-US" sz="1800" dirty="0" smtClean="0">
                <a:solidFill>
                  <a:srgbClr val="CC3300"/>
                </a:solidFill>
              </a:rPr>
              <a:t>xxxxxx@cozen.com</a:t>
            </a:r>
          </a:p>
          <a:p>
            <a:pPr algn="r" eaLnBrk="1" hangingPunct="1"/>
            <a:r>
              <a:rPr lang="en-US" sz="1800" dirty="0" smtClean="0"/>
              <a:t>www.cozen.com</a:t>
            </a:r>
            <a:endParaRPr lang="en-US" sz="1800" dirty="0"/>
          </a:p>
        </p:txBody>
      </p:sp>
    </p:spTree>
    <p:extLst>
      <p:ext uri="{BB962C8B-B14F-4D97-AF65-F5344CB8AC3E}">
        <p14:creationId xmlns:p14="http://schemas.microsoft.com/office/powerpoint/2010/main" val="1262579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2.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26.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2" descr="T:\_designed_materials\Power Points\2013\Red\CozenArrow_Red__main_no-logo.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3"/>
          <p:cNvSpPr>
            <a:spLocks noGrp="1" noChangeArrowheads="1"/>
          </p:cNvSpPr>
          <p:nvPr>
            <p:ph type="body" idx="1"/>
          </p:nvPr>
        </p:nvSpPr>
        <p:spPr bwMode="auto">
          <a:xfrm>
            <a:off x="838199" y="1219200"/>
            <a:ext cx="7839075" cy="490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30" name="Rectangle 6"/>
          <p:cNvSpPr>
            <a:spLocks noGrp="1" noChangeArrowheads="1"/>
          </p:cNvSpPr>
          <p:nvPr>
            <p:ph type="sldNum" sz="quarter" idx="4"/>
          </p:nvPr>
        </p:nvSpPr>
        <p:spPr bwMode="auto">
          <a:xfrm>
            <a:off x="3505200" y="64770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solidFill>
                  <a:schemeClr val="tx1"/>
                </a:solidFill>
              </a:defRPr>
            </a:lvl1pPr>
          </a:lstStyle>
          <a:p>
            <a:fld id="{246325B7-E8E7-4224-AB4F-E91C82BE9A83}" type="slidenum">
              <a:rPr lang="en-US" smtClean="0"/>
              <a:t>‹#›</a:t>
            </a:fld>
            <a:endParaRPr lang="en-US" dirty="0"/>
          </a:p>
        </p:txBody>
      </p:sp>
      <p:sp>
        <p:nvSpPr>
          <p:cNvPr id="1035" name="Rectangle 2"/>
          <p:cNvSpPr>
            <a:spLocks noGrp="1" noChangeArrowheads="1"/>
          </p:cNvSpPr>
          <p:nvPr>
            <p:ph type="title"/>
          </p:nvPr>
        </p:nvSpPr>
        <p:spPr bwMode="auto">
          <a:xfrm>
            <a:off x="609600" y="274638"/>
            <a:ext cx="8505825" cy="71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pic>
        <p:nvPicPr>
          <p:cNvPr id="1027" name="Picture 3" descr="T:\logos\CozenOConnor\png\CozenOConnor-Logo-RGB.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386638" y="6213656"/>
            <a:ext cx="1452562" cy="37121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ctr" rtl="0" eaLnBrk="1" fontAlgn="base" hangingPunct="1">
        <a:spcBef>
          <a:spcPct val="0"/>
        </a:spcBef>
        <a:spcAft>
          <a:spcPct val="0"/>
        </a:spcAft>
        <a:defRPr sz="4000" b="1">
          <a:solidFill>
            <a:schemeClr val="tx2"/>
          </a:solidFill>
          <a:latin typeface="Rockwell" pitchFamily="18" charset="0"/>
          <a:ea typeface="+mj-ea"/>
          <a:cs typeface="+mj-cs"/>
        </a:defRPr>
      </a:lvl1pPr>
      <a:lvl2pPr algn="l" rtl="0" eaLnBrk="1" fontAlgn="base" hangingPunct="1">
        <a:spcBef>
          <a:spcPct val="0"/>
        </a:spcBef>
        <a:spcAft>
          <a:spcPct val="0"/>
        </a:spcAft>
        <a:defRPr sz="3200">
          <a:solidFill>
            <a:schemeClr val="tx2"/>
          </a:solidFill>
          <a:latin typeface="Arial" charset="0"/>
        </a:defRPr>
      </a:lvl2pPr>
      <a:lvl3pPr algn="l" rtl="0" eaLnBrk="1" fontAlgn="base" hangingPunct="1">
        <a:spcBef>
          <a:spcPct val="0"/>
        </a:spcBef>
        <a:spcAft>
          <a:spcPct val="0"/>
        </a:spcAft>
        <a:defRPr sz="3200">
          <a:solidFill>
            <a:schemeClr val="tx2"/>
          </a:solidFill>
          <a:latin typeface="Arial" charset="0"/>
        </a:defRPr>
      </a:lvl3pPr>
      <a:lvl4pPr algn="l" rtl="0" eaLnBrk="1" fontAlgn="base" hangingPunct="1">
        <a:spcBef>
          <a:spcPct val="0"/>
        </a:spcBef>
        <a:spcAft>
          <a:spcPct val="0"/>
        </a:spcAft>
        <a:defRPr sz="3200">
          <a:solidFill>
            <a:schemeClr val="tx2"/>
          </a:solidFill>
          <a:latin typeface="Arial" charset="0"/>
        </a:defRPr>
      </a:lvl4pPr>
      <a:lvl5pPr algn="l" rtl="0" eaLnBrk="1" fontAlgn="base" hangingPunct="1">
        <a:spcBef>
          <a:spcPct val="0"/>
        </a:spcBef>
        <a:spcAft>
          <a:spcPct val="0"/>
        </a:spcAft>
        <a:defRPr sz="3200">
          <a:solidFill>
            <a:schemeClr val="tx2"/>
          </a:solidFill>
          <a:latin typeface="Arial"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rgbClr val="4D4D4D"/>
          </a:solidFill>
          <a:latin typeface="+mn-lt"/>
          <a:ea typeface="+mn-ea"/>
          <a:cs typeface="+mn-cs"/>
        </a:defRPr>
      </a:lvl1pPr>
      <a:lvl2pPr marL="742950" indent="-285750" algn="l" rtl="0" eaLnBrk="1" fontAlgn="base" hangingPunct="1">
        <a:spcBef>
          <a:spcPct val="20000"/>
        </a:spcBef>
        <a:spcAft>
          <a:spcPct val="0"/>
        </a:spcAft>
        <a:buChar char="–"/>
        <a:defRPr sz="2800">
          <a:solidFill>
            <a:srgbClr val="2F1110"/>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rgbClr val="0E1B0E"/>
          </a:solidFill>
          <a:latin typeface="+mn-lt"/>
        </a:defRPr>
      </a:lvl4pPr>
      <a:lvl5pPr marL="2057400" indent="-228600" algn="l" rtl="0" eaLnBrk="1" fontAlgn="base" hangingPunct="1">
        <a:spcBef>
          <a:spcPct val="20000"/>
        </a:spcBef>
        <a:spcAft>
          <a:spcPct val="0"/>
        </a:spcAft>
        <a:buChar char="»"/>
        <a:defRPr sz="2000">
          <a:solidFill>
            <a:srgbClr val="003300"/>
          </a:solidFill>
          <a:latin typeface="+mn-lt"/>
        </a:defRPr>
      </a:lvl5pPr>
      <a:lvl6pPr marL="2514600" indent="-228600" algn="l" rtl="0" eaLnBrk="1" fontAlgn="base" hangingPunct="1">
        <a:spcBef>
          <a:spcPct val="20000"/>
        </a:spcBef>
        <a:spcAft>
          <a:spcPct val="0"/>
        </a:spcAft>
        <a:buChar char="»"/>
        <a:defRPr sz="2000">
          <a:solidFill>
            <a:srgbClr val="003300"/>
          </a:solidFill>
          <a:latin typeface="+mn-lt"/>
        </a:defRPr>
      </a:lvl6pPr>
      <a:lvl7pPr marL="2971800" indent="-228600" algn="l" rtl="0" eaLnBrk="1" fontAlgn="base" hangingPunct="1">
        <a:spcBef>
          <a:spcPct val="20000"/>
        </a:spcBef>
        <a:spcAft>
          <a:spcPct val="0"/>
        </a:spcAft>
        <a:buChar char="»"/>
        <a:defRPr sz="2000">
          <a:solidFill>
            <a:srgbClr val="003300"/>
          </a:solidFill>
          <a:latin typeface="+mn-lt"/>
        </a:defRPr>
      </a:lvl7pPr>
      <a:lvl8pPr marL="3429000" indent="-228600" algn="l" rtl="0" eaLnBrk="1" fontAlgn="base" hangingPunct="1">
        <a:spcBef>
          <a:spcPct val="20000"/>
        </a:spcBef>
        <a:spcAft>
          <a:spcPct val="0"/>
        </a:spcAft>
        <a:buChar char="»"/>
        <a:defRPr sz="2000">
          <a:solidFill>
            <a:srgbClr val="003300"/>
          </a:solidFill>
          <a:latin typeface="+mn-lt"/>
        </a:defRPr>
      </a:lvl8pPr>
      <a:lvl9pPr marL="3886200" indent="-228600" algn="l" rtl="0" eaLnBrk="1" fontAlgn="base" hangingPunct="1">
        <a:spcBef>
          <a:spcPct val="20000"/>
        </a:spcBef>
        <a:spcAft>
          <a:spcPct val="0"/>
        </a:spcAft>
        <a:buChar char="»"/>
        <a:defRPr sz="2000">
          <a:solidFill>
            <a:srgbClr val="0033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2" descr="T:\_designed_materials\Power Points\2013\Red\CozenArrow_Red__main_no-logo.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T:\logos\CozenOConnor\png\CozenOConnor-Logo-RGB.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93827" y="6239535"/>
            <a:ext cx="1452562" cy="371211"/>
          </a:xfrm>
          <a:prstGeom prst="rect">
            <a:avLst/>
          </a:prstGeom>
          <a:noFill/>
          <a:extLst>
            <a:ext uri="{909E8E84-426E-40DD-AFC4-6F175D3DCCD1}">
              <a14:hiddenFill xmlns:a14="http://schemas.microsoft.com/office/drawing/2010/main">
                <a:solidFill>
                  <a:srgbClr val="FFFFFF"/>
                </a:solidFill>
              </a14:hiddenFill>
            </a:ext>
          </a:extLst>
        </p:spPr>
      </p:pic>
      <p:sp>
        <p:nvSpPr>
          <p:cNvPr id="2050" name="Rectangle 3"/>
          <p:cNvSpPr>
            <a:spLocks noGrp="1" noChangeArrowheads="1"/>
          </p:cNvSpPr>
          <p:nvPr>
            <p:ph type="body" idx="1"/>
          </p:nvPr>
        </p:nvSpPr>
        <p:spPr bwMode="auto">
          <a:xfrm>
            <a:off x="685799" y="1085850"/>
            <a:ext cx="7991475" cy="508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72747" name="Rectangle 11"/>
          <p:cNvSpPr>
            <a:spLocks noGrp="1" noChangeArrowheads="1"/>
          </p:cNvSpPr>
          <p:nvPr>
            <p:ph type="sldNum" sz="quarter" idx="4"/>
          </p:nvPr>
        </p:nvSpPr>
        <p:spPr bwMode="auto">
          <a:xfrm>
            <a:off x="3495675" y="62103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solidFill>
                  <a:schemeClr val="tx1"/>
                </a:solidFill>
              </a:defRPr>
            </a:lvl1pPr>
          </a:lstStyle>
          <a:p>
            <a:pPr>
              <a:defRPr/>
            </a:pPr>
            <a:fld id="{E32DAF42-CA08-4E0C-BDEF-8AA30392062F}" type="slidenum">
              <a:rPr lang="en-US"/>
              <a:pPr>
                <a:defRPr/>
              </a:pPr>
              <a:t>‹#›</a:t>
            </a:fld>
            <a:endParaRPr lang="en-US" dirty="0"/>
          </a:p>
        </p:txBody>
      </p:sp>
      <p:sp>
        <p:nvSpPr>
          <p:cNvPr id="2057" name="Rectangle 2"/>
          <p:cNvSpPr>
            <a:spLocks noGrp="1" noChangeArrowheads="1"/>
          </p:cNvSpPr>
          <p:nvPr>
            <p:ph type="title"/>
          </p:nvPr>
        </p:nvSpPr>
        <p:spPr bwMode="auto">
          <a:xfrm>
            <a:off x="685799" y="427038"/>
            <a:ext cx="7991475"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hdr="0" ftr="0" dt="0"/>
  <p:txStyles>
    <p:titleStyle>
      <a:lvl1pPr algn="ctr" rtl="0" eaLnBrk="1" fontAlgn="base" hangingPunct="1">
        <a:spcBef>
          <a:spcPct val="0"/>
        </a:spcBef>
        <a:spcAft>
          <a:spcPct val="0"/>
        </a:spcAft>
        <a:defRPr sz="4000" b="1">
          <a:solidFill>
            <a:schemeClr val="tx2"/>
          </a:solidFill>
          <a:latin typeface="Rockwell" pitchFamily="18" charset="0"/>
          <a:ea typeface="+mj-ea"/>
          <a:cs typeface="+mj-cs"/>
        </a:defRPr>
      </a:lvl1pPr>
      <a:lvl2pPr algn="ctr" rtl="0" eaLnBrk="1" fontAlgn="base" hangingPunct="1">
        <a:spcBef>
          <a:spcPct val="0"/>
        </a:spcBef>
        <a:spcAft>
          <a:spcPct val="0"/>
        </a:spcAft>
        <a:defRPr sz="3200">
          <a:solidFill>
            <a:schemeClr val="tx2"/>
          </a:solidFill>
          <a:latin typeface="Arial" charset="0"/>
        </a:defRPr>
      </a:lvl2pPr>
      <a:lvl3pPr algn="ctr" rtl="0" eaLnBrk="1" fontAlgn="base" hangingPunct="1">
        <a:spcBef>
          <a:spcPct val="0"/>
        </a:spcBef>
        <a:spcAft>
          <a:spcPct val="0"/>
        </a:spcAft>
        <a:defRPr sz="3200">
          <a:solidFill>
            <a:schemeClr val="tx2"/>
          </a:solidFill>
          <a:latin typeface="Arial" charset="0"/>
        </a:defRPr>
      </a:lvl3pPr>
      <a:lvl4pPr algn="ctr" rtl="0" eaLnBrk="1" fontAlgn="base" hangingPunct="1">
        <a:spcBef>
          <a:spcPct val="0"/>
        </a:spcBef>
        <a:spcAft>
          <a:spcPct val="0"/>
        </a:spcAft>
        <a:defRPr sz="3200">
          <a:solidFill>
            <a:schemeClr val="tx2"/>
          </a:solidFill>
          <a:latin typeface="Arial" charset="0"/>
        </a:defRPr>
      </a:lvl4pPr>
      <a:lvl5pPr algn="ctr" rtl="0" eaLnBrk="1" fontAlgn="base" hangingPunct="1">
        <a:spcBef>
          <a:spcPct val="0"/>
        </a:spcBef>
        <a:spcAft>
          <a:spcPct val="0"/>
        </a:spcAft>
        <a:defRPr sz="3200">
          <a:solidFill>
            <a:schemeClr val="tx2"/>
          </a:solidFill>
          <a:latin typeface="Arial" charset="0"/>
        </a:defRPr>
      </a:lvl5pPr>
      <a:lvl6pPr marL="457200" algn="ctr" rtl="0" eaLnBrk="1" fontAlgn="base" hangingPunct="1">
        <a:spcBef>
          <a:spcPct val="0"/>
        </a:spcBef>
        <a:spcAft>
          <a:spcPct val="0"/>
        </a:spcAft>
        <a:defRPr sz="3200">
          <a:solidFill>
            <a:schemeClr val="tx2"/>
          </a:solidFill>
          <a:latin typeface="Arial" charset="0"/>
        </a:defRPr>
      </a:lvl6pPr>
      <a:lvl7pPr marL="914400" algn="ctr" rtl="0" eaLnBrk="1" fontAlgn="base" hangingPunct="1">
        <a:spcBef>
          <a:spcPct val="0"/>
        </a:spcBef>
        <a:spcAft>
          <a:spcPct val="0"/>
        </a:spcAft>
        <a:defRPr sz="3200">
          <a:solidFill>
            <a:schemeClr val="tx2"/>
          </a:solidFill>
          <a:latin typeface="Arial" charset="0"/>
        </a:defRPr>
      </a:lvl7pPr>
      <a:lvl8pPr marL="1371600" algn="ctr" rtl="0" eaLnBrk="1" fontAlgn="base" hangingPunct="1">
        <a:spcBef>
          <a:spcPct val="0"/>
        </a:spcBef>
        <a:spcAft>
          <a:spcPct val="0"/>
        </a:spcAft>
        <a:defRPr sz="3200">
          <a:solidFill>
            <a:schemeClr val="tx2"/>
          </a:solidFill>
          <a:latin typeface="Arial" charset="0"/>
        </a:defRPr>
      </a:lvl8pPr>
      <a:lvl9pPr marL="1828800" algn="ctr"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5" name="Picture 3" descr="T:\_designed_materials\Power Points\2013\Red\CozenArrow_Red_contact_no-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T:\logos\CozenOConnor\png\CozenOConnor-Logo-RGB.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6239535"/>
            <a:ext cx="1452562" cy="371211"/>
          </a:xfrm>
          <a:prstGeom prst="rect">
            <a:avLst/>
          </a:prstGeom>
          <a:noFill/>
          <a:extLst>
            <a:ext uri="{909E8E84-426E-40DD-AFC4-6F175D3DCCD1}">
              <a14:hiddenFill xmlns:a14="http://schemas.microsoft.com/office/drawing/2010/main">
                <a:solidFill>
                  <a:srgbClr val="FFFFFF"/>
                </a:solidFill>
              </a14:hiddenFill>
            </a:ext>
          </a:extLst>
        </p:spPr>
      </p:pic>
      <p:sp>
        <p:nvSpPr>
          <p:cNvPr id="3079" name="Text Box 15"/>
          <p:cNvSpPr txBox="1">
            <a:spLocks noChangeArrowheads="1"/>
          </p:cNvSpPr>
          <p:nvPr/>
        </p:nvSpPr>
        <p:spPr bwMode="auto">
          <a:xfrm>
            <a:off x="2362200" y="1398300"/>
            <a:ext cx="429438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a:solidFill>
                  <a:schemeClr val="tx2"/>
                </a:solidFill>
                <a:latin typeface="Arial" charset="0"/>
              </a:defRPr>
            </a:lvl1pPr>
            <a:lvl2pPr marL="742950" indent="-285750" eaLnBrk="0" hangingPunct="0">
              <a:defRPr sz="3200">
                <a:solidFill>
                  <a:schemeClr val="tx2"/>
                </a:solidFill>
                <a:latin typeface="Arial" charset="0"/>
              </a:defRPr>
            </a:lvl2pPr>
            <a:lvl3pPr marL="1143000" indent="-228600" eaLnBrk="0" hangingPunct="0">
              <a:defRPr sz="3200">
                <a:solidFill>
                  <a:schemeClr val="tx2"/>
                </a:solidFill>
                <a:latin typeface="Arial" charset="0"/>
              </a:defRPr>
            </a:lvl3pPr>
            <a:lvl4pPr marL="1600200" indent="-228600" eaLnBrk="0" hangingPunct="0">
              <a:defRPr sz="3200">
                <a:solidFill>
                  <a:schemeClr val="tx2"/>
                </a:solidFill>
                <a:latin typeface="Arial" charset="0"/>
              </a:defRPr>
            </a:lvl4pPr>
            <a:lvl5pPr marL="2057400" indent="-228600" eaLnBrk="0" hangingPunct="0">
              <a:defRPr sz="3200">
                <a:solidFill>
                  <a:schemeClr val="tx2"/>
                </a:solidFill>
                <a:latin typeface="Arial" charset="0"/>
              </a:defRPr>
            </a:lvl5pPr>
            <a:lvl6pPr marL="2514600" indent="-228600" eaLnBrk="0" fontAlgn="base" hangingPunct="0">
              <a:spcBef>
                <a:spcPct val="0"/>
              </a:spcBef>
              <a:spcAft>
                <a:spcPct val="0"/>
              </a:spcAft>
              <a:defRPr sz="3200">
                <a:solidFill>
                  <a:schemeClr val="tx2"/>
                </a:solidFill>
                <a:latin typeface="Arial" charset="0"/>
              </a:defRPr>
            </a:lvl6pPr>
            <a:lvl7pPr marL="2971800" indent="-228600" eaLnBrk="0" fontAlgn="base" hangingPunct="0">
              <a:spcBef>
                <a:spcPct val="0"/>
              </a:spcBef>
              <a:spcAft>
                <a:spcPct val="0"/>
              </a:spcAft>
              <a:defRPr sz="3200">
                <a:solidFill>
                  <a:schemeClr val="tx2"/>
                </a:solidFill>
                <a:latin typeface="Arial" charset="0"/>
              </a:defRPr>
            </a:lvl7pPr>
            <a:lvl8pPr marL="3429000" indent="-228600" eaLnBrk="0" fontAlgn="base" hangingPunct="0">
              <a:spcBef>
                <a:spcPct val="0"/>
              </a:spcBef>
              <a:spcAft>
                <a:spcPct val="0"/>
              </a:spcAft>
              <a:defRPr sz="3200">
                <a:solidFill>
                  <a:schemeClr val="tx2"/>
                </a:solidFill>
                <a:latin typeface="Arial" charset="0"/>
              </a:defRPr>
            </a:lvl8pPr>
            <a:lvl9pPr marL="3886200" indent="-228600" eaLnBrk="0" fontAlgn="base" hangingPunct="0">
              <a:spcBef>
                <a:spcPct val="0"/>
              </a:spcBef>
              <a:spcAft>
                <a:spcPct val="0"/>
              </a:spcAft>
              <a:defRPr sz="3200">
                <a:solidFill>
                  <a:schemeClr val="tx2"/>
                </a:solidFill>
                <a:latin typeface="Arial" charset="0"/>
              </a:defRPr>
            </a:lvl9pPr>
          </a:lstStyle>
          <a:p>
            <a:pPr algn="r" eaLnBrk="1" hangingPunct="1"/>
            <a:r>
              <a:rPr lang="en-US" sz="3200" b="1" u="none" dirty="0">
                <a:solidFill>
                  <a:schemeClr val="bg1">
                    <a:lumMod val="50000"/>
                  </a:schemeClr>
                </a:solidFill>
                <a:latin typeface="Rockwell" pitchFamily="18" charset="0"/>
              </a:rPr>
              <a:t>Contact Information</a:t>
            </a:r>
          </a:p>
        </p:txBody>
      </p:sp>
    </p:spTree>
  </p:cSld>
  <p:clrMap bg1="lt1" tx1="dk1" bg2="lt2" tx2="dk2" accent1="accent1" accent2="accent2" accent3="accent3" accent4="accent4" accent5="accent5" accent6="accent6" hlink="hlink" folHlink="folHlink"/>
  <p:sldLayoutIdLst>
    <p:sldLayoutId id="2147483688" r:id="rId1"/>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kende@cozen.com"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57200"/>
            <a:ext cx="7467600" cy="4953000"/>
          </a:xfrm>
        </p:spPr>
        <p:txBody>
          <a:bodyPr/>
          <a:lstStyle/>
          <a:p>
            <a:r>
              <a:rPr lang="en-US" sz="2800" dirty="0" smtClean="0"/>
              <a:t>Une Nouvelle Définition de la Notion de Navire en </a:t>
            </a:r>
            <a:r>
              <a:rPr lang="en-US" sz="2800" dirty="0" err="1" smtClean="0"/>
              <a:t>Droit</a:t>
            </a:r>
            <a:r>
              <a:rPr lang="en-US" sz="2800" dirty="0" smtClean="0"/>
              <a:t> </a:t>
            </a:r>
            <a:r>
              <a:rPr lang="en-US" sz="2800" dirty="0" err="1" smtClean="0"/>
              <a:t>Américain</a:t>
            </a:r>
            <a:r>
              <a:rPr lang="en-US" sz="2400" dirty="0" smtClean="0"/>
              <a:t/>
            </a:r>
            <a:br>
              <a:rPr lang="en-US" sz="2400" dirty="0" smtClean="0"/>
            </a:br>
            <a:r>
              <a:rPr lang="en-US" sz="2400" dirty="0"/>
              <a:t/>
            </a:r>
            <a:br>
              <a:rPr lang="en-US" sz="2400" dirty="0"/>
            </a:br>
            <a:r>
              <a:rPr lang="en-US" sz="2200" dirty="0" smtClean="0"/>
              <a:t>Association </a:t>
            </a:r>
            <a:r>
              <a:rPr lang="fr-CA" sz="2200" dirty="0" smtClean="0"/>
              <a:t>Française du Droit Maritime </a:t>
            </a:r>
            <a:br>
              <a:rPr lang="fr-CA" sz="2200" dirty="0" smtClean="0"/>
            </a:br>
            <a:r>
              <a:rPr lang="fr-CA" sz="2200" dirty="0" smtClean="0"/>
              <a:t>XXIII</a:t>
            </a:r>
            <a:r>
              <a:rPr lang="fr-CA" sz="2200" baseline="30000" dirty="0" smtClean="0"/>
              <a:t>ème</a:t>
            </a:r>
            <a:r>
              <a:rPr lang="fr-CA" sz="2200" dirty="0" smtClean="0"/>
              <a:t> Journée Ripert</a:t>
            </a:r>
            <a:br>
              <a:rPr lang="fr-CA" sz="2200" dirty="0" smtClean="0"/>
            </a:br>
            <a:r>
              <a:rPr lang="fr-CA" sz="2200" dirty="0" smtClean="0"/>
              <a:t/>
            </a:r>
            <a:br>
              <a:rPr lang="fr-CA" sz="2200" dirty="0" smtClean="0"/>
            </a:br>
            <a:r>
              <a:rPr lang="en-US" sz="2200" dirty="0" err="1" smtClean="0"/>
              <a:t>Lundi</a:t>
            </a:r>
            <a:r>
              <a:rPr lang="en-US" sz="2200" dirty="0" smtClean="0"/>
              <a:t> 29 </a:t>
            </a:r>
            <a:r>
              <a:rPr lang="en-US" sz="2200" dirty="0" err="1" smtClean="0"/>
              <a:t>juin</a:t>
            </a:r>
            <a:r>
              <a:rPr lang="en-US" sz="2200" dirty="0" smtClean="0"/>
              <a:t> 2015</a:t>
            </a:r>
            <a:br>
              <a:rPr lang="en-US" sz="2200" dirty="0" smtClean="0"/>
            </a:br>
            <a:r>
              <a:rPr lang="en-US" sz="2200" dirty="0" smtClean="0"/>
              <a:t/>
            </a:r>
            <a:br>
              <a:rPr lang="en-US" sz="2200" dirty="0" smtClean="0"/>
            </a:br>
            <a:r>
              <a:rPr lang="en-US" sz="2200" dirty="0"/>
              <a:t/>
            </a:r>
            <a:br>
              <a:rPr lang="en-US" sz="2200" dirty="0"/>
            </a:br>
            <a:r>
              <a:rPr lang="en-US" sz="1400" dirty="0" smtClean="0"/>
              <a:t>Christopher </a:t>
            </a:r>
            <a:r>
              <a:rPr lang="en-US" sz="1400" dirty="0" err="1" smtClean="0"/>
              <a:t>Kende</a:t>
            </a:r>
            <a:r>
              <a:rPr lang="en-US" sz="1400" dirty="0" smtClean="0"/>
              <a:t/>
            </a:r>
            <a:br>
              <a:rPr lang="en-US" sz="1400" dirty="0" smtClean="0"/>
            </a:br>
            <a:r>
              <a:rPr lang="en-US" sz="1400" dirty="0" smtClean="0"/>
              <a:t>Cozen O`Connor</a:t>
            </a:r>
            <a:br>
              <a:rPr lang="en-US" sz="1400" dirty="0" smtClean="0"/>
            </a:br>
            <a:r>
              <a:rPr lang="en-US" sz="1400" dirty="0" smtClean="0"/>
              <a:t>45 Broadway, Suite 1600</a:t>
            </a:r>
            <a:br>
              <a:rPr lang="en-US" sz="1400" dirty="0" smtClean="0"/>
            </a:br>
            <a:r>
              <a:rPr lang="en-US" sz="1400" dirty="0" smtClean="0"/>
              <a:t>New York, NY 10006-3792</a:t>
            </a:r>
            <a:br>
              <a:rPr lang="en-US" sz="1400" dirty="0" smtClean="0"/>
            </a:br>
            <a:r>
              <a:rPr lang="en-US" sz="1400" dirty="0" smtClean="0">
                <a:solidFill>
                  <a:schemeClr val="tx1"/>
                </a:solidFill>
                <a:hlinkClick r:id="rId3"/>
              </a:rPr>
              <a:t>ckende@cozen.com</a:t>
            </a:r>
            <a:r>
              <a:rPr lang="en-US" sz="1400" dirty="0" smtClean="0"/>
              <a:t/>
            </a:r>
            <a:br>
              <a:rPr lang="en-US" sz="1400" dirty="0" smtClean="0"/>
            </a:br>
            <a:r>
              <a:rPr lang="en-US" sz="1400" dirty="0" smtClean="0"/>
              <a:t>212-908-1242</a:t>
            </a:r>
            <a:endParaRPr lang="en-US" sz="1400" dirty="0"/>
          </a:p>
        </p:txBody>
      </p:sp>
      <p:sp>
        <p:nvSpPr>
          <p:cNvPr id="3" name="Slide Number Placeholder 2"/>
          <p:cNvSpPr>
            <a:spLocks noGrp="1"/>
          </p:cNvSpPr>
          <p:nvPr>
            <p:ph type="sldNum" sz="quarter" idx="12"/>
          </p:nvPr>
        </p:nvSpPr>
        <p:spPr/>
        <p:txBody>
          <a:bodyPr/>
          <a:lstStyle/>
          <a:p>
            <a:endParaRPr lang="en-US"/>
          </a:p>
        </p:txBody>
      </p:sp>
    </p:spTree>
    <p:extLst>
      <p:ext uri="{BB962C8B-B14F-4D97-AF65-F5344CB8AC3E}">
        <p14:creationId xmlns:p14="http://schemas.microsoft.com/office/powerpoint/2010/main" val="17932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smtClean="0">
                <a:solidFill>
                  <a:srgbClr val="C00000"/>
                </a:solidFill>
              </a:rPr>
              <a:t>Disclaimer</a:t>
            </a:r>
            <a:endParaRPr lang="en-US" sz="2800">
              <a:solidFill>
                <a:srgbClr val="C00000"/>
              </a:solidFill>
            </a:endParaRPr>
          </a:p>
        </p:txBody>
      </p:sp>
      <p:sp>
        <p:nvSpPr>
          <p:cNvPr id="3" name="Content Placeholder 2"/>
          <p:cNvSpPr>
            <a:spLocks noGrp="1"/>
          </p:cNvSpPr>
          <p:nvPr>
            <p:ph idx="1"/>
          </p:nvPr>
        </p:nvSpPr>
        <p:spPr/>
        <p:txBody>
          <a:bodyPr/>
          <a:lstStyle/>
          <a:p>
            <a:pPr marL="0" indent="0">
              <a:buNone/>
            </a:pPr>
            <a:r>
              <a:rPr lang="en-US" sz="2000" b="1" i="1" smtClean="0"/>
              <a:t>	Comments in the panel presentation and these slides do not provide legal advice. </a:t>
            </a:r>
            <a:r>
              <a:rPr lang="en-US" sz="2000" b="1" i="1"/>
              <a:t>The analysis, conclusions, and/or views expressed </a:t>
            </a:r>
            <a:r>
              <a:rPr lang="en-US" sz="2000" b="1" i="1" smtClean="0"/>
              <a:t>in the panel presentation and these slides do </a:t>
            </a:r>
            <a:r>
              <a:rPr lang="en-US" sz="2000" b="1" i="1"/>
              <a:t>not necessarily represent the position of the presenters’ respective firms. Readers should not act or rely on information </a:t>
            </a:r>
            <a:r>
              <a:rPr lang="en-US" sz="2000" b="1" i="1" smtClean="0"/>
              <a:t>in the panel presentation or these slides without </a:t>
            </a:r>
            <a:r>
              <a:rPr lang="en-US" sz="2000" b="1" i="1"/>
              <a:t>seeking specific legal advice on matters which concern them.</a:t>
            </a:r>
            <a:endParaRPr lang="en-US" sz="2000" i="1"/>
          </a:p>
          <a:p>
            <a:pPr marL="0" indent="0">
              <a:buNone/>
            </a:pPr>
            <a:r>
              <a:rPr lang="en-US" sz="2400" smtClean="0"/>
              <a:t> </a:t>
            </a:r>
          </a:p>
        </p:txBody>
      </p:sp>
      <p:sp>
        <p:nvSpPr>
          <p:cNvPr id="4" name="Slide Number Placeholder 3"/>
          <p:cNvSpPr>
            <a:spLocks noGrp="1"/>
          </p:cNvSpPr>
          <p:nvPr>
            <p:ph type="sldNum" sz="quarter" idx="10"/>
          </p:nvPr>
        </p:nvSpPr>
        <p:spPr/>
        <p:txBody>
          <a:bodyPr/>
          <a:lstStyle/>
          <a:p>
            <a:fld id="{246325B7-E8E7-4224-AB4F-E91C82BE9A83}" type="slidenum">
              <a:rPr lang="en-US" smtClean="0"/>
              <a:t>2</a:t>
            </a:fld>
            <a:endParaRPr lang="en-US"/>
          </a:p>
        </p:txBody>
      </p:sp>
    </p:spTree>
    <p:extLst>
      <p:ext uri="{BB962C8B-B14F-4D97-AF65-F5344CB8AC3E}">
        <p14:creationId xmlns:p14="http://schemas.microsoft.com/office/powerpoint/2010/main" val="1159646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Ceci n’est pas une pipe</a:t>
            </a:r>
            <a:endParaRPr lang="en-US"/>
          </a:p>
        </p:txBody>
      </p:sp>
      <p:sp>
        <p:nvSpPr>
          <p:cNvPr id="3" name="Content Placeholder 2"/>
          <p:cNvSpPr>
            <a:spLocks noGrp="1"/>
          </p:cNvSpPr>
          <p:nvPr>
            <p:ph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246325B7-E8E7-4224-AB4F-E91C82BE9A83}" type="slidenum">
              <a:rPr lang="en-US" smtClean="0"/>
              <a:t>3</a:t>
            </a:fld>
            <a:endParaRPr lang="en-US"/>
          </a:p>
        </p:txBody>
      </p:sp>
      <p:pic>
        <p:nvPicPr>
          <p:cNvPr id="1026" name="Picture 2" descr="C:\Users\cworrell\AppData\Local\Microsoft\Windows\Temporary Internet Files\Content.Outlook\HKAYELNJ\MagrittePip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057400"/>
            <a:ext cx="48006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66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err="1" smtClean="0"/>
              <a:t>Ceci</a:t>
            </a:r>
            <a:r>
              <a:rPr lang="en-US" sz="3200" dirty="0" smtClean="0"/>
              <a:t> n</a:t>
            </a:r>
            <a:r>
              <a:rPr lang="fr-CA" sz="3200" dirty="0" smtClean="0"/>
              <a:t>’est pas un navire</a:t>
            </a:r>
            <a:endParaRPr lang="en-US" sz="32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fld id="{246325B7-E8E7-4224-AB4F-E91C82BE9A83}" type="slidenum">
              <a:rPr lang="en-US" smtClean="0"/>
              <a:t>4</a:t>
            </a:fld>
            <a:endParaRPr lang="en-US"/>
          </a:p>
        </p:txBody>
      </p:sp>
      <p:pic>
        <p:nvPicPr>
          <p:cNvPr id="1027" name="Picture 3" descr="C:\Users\cworrell\AppData\Local\Microsoft\Windows\Temporary Internet Files\Content.Outlook\0M0IY3H5\Google Image Result for http--assets bizjournals com-southflorida-blog-Fane%20Lozman%20boat304 jpgv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47800"/>
            <a:ext cx="739140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873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429625" cy="868362"/>
          </a:xfrm>
        </p:spPr>
        <p:txBody>
          <a:bodyPr/>
          <a:lstStyle/>
          <a:p>
            <a:r>
              <a:rPr lang="en-US" sz="2000" dirty="0"/>
              <a:t/>
            </a:r>
            <a:br>
              <a:rPr lang="en-US" sz="2000" dirty="0"/>
            </a:br>
            <a:r>
              <a:rPr lang="en-US" sz="2800" dirty="0" smtClean="0"/>
              <a:t>Notions de </a:t>
            </a:r>
            <a:r>
              <a:rPr lang="en-US" sz="2800" dirty="0"/>
              <a:t>B</a:t>
            </a:r>
            <a:r>
              <a:rPr lang="en-US" sz="2800" dirty="0" smtClean="0"/>
              <a:t>ase</a:t>
            </a:r>
            <a:endParaRPr lang="en-US" sz="2800" dirty="0"/>
          </a:p>
        </p:txBody>
      </p:sp>
      <p:sp>
        <p:nvSpPr>
          <p:cNvPr id="3" name="Content Placeholder 2"/>
          <p:cNvSpPr>
            <a:spLocks noGrp="1"/>
          </p:cNvSpPr>
          <p:nvPr>
            <p:ph idx="1"/>
          </p:nvPr>
        </p:nvSpPr>
        <p:spPr/>
        <p:txBody>
          <a:bodyPr/>
          <a:lstStyle/>
          <a:p>
            <a:pPr>
              <a:spcBef>
                <a:spcPts val="1200"/>
              </a:spcBef>
              <a:spcAft>
                <a:spcPts val="1200"/>
              </a:spcAft>
            </a:pPr>
            <a:r>
              <a:rPr lang="en-US" sz="2000" dirty="0" smtClean="0"/>
              <a:t>Tout pouvoir </a:t>
            </a:r>
            <a:r>
              <a:rPr lang="en-US" sz="2000" dirty="0" err="1" smtClean="0"/>
              <a:t>judiciare</a:t>
            </a:r>
            <a:r>
              <a:rPr lang="en-US" sz="2000" dirty="0" smtClean="0"/>
              <a:t> aux </a:t>
            </a:r>
            <a:r>
              <a:rPr lang="en-US" sz="2000" dirty="0" err="1" smtClean="0"/>
              <a:t>États-Unis</a:t>
            </a:r>
            <a:r>
              <a:rPr lang="en-US" sz="2000" dirty="0" smtClean="0"/>
              <a:t> </a:t>
            </a:r>
            <a:r>
              <a:rPr lang="en-US" sz="2000" dirty="0" err="1" smtClean="0"/>
              <a:t>doit</a:t>
            </a:r>
            <a:r>
              <a:rPr lang="en-US" sz="2000" dirty="0" smtClean="0"/>
              <a:t> se </a:t>
            </a:r>
            <a:r>
              <a:rPr lang="en-US" sz="2000" dirty="0" err="1" smtClean="0"/>
              <a:t>retrouver</a:t>
            </a:r>
            <a:r>
              <a:rPr lang="en-US" sz="2000" dirty="0" smtClean="0"/>
              <a:t> à </a:t>
            </a:r>
            <a:r>
              <a:rPr lang="en-US" sz="2000" dirty="0" err="1" smtClean="0"/>
              <a:t>l’origine</a:t>
            </a:r>
            <a:r>
              <a:rPr lang="en-US" sz="2000" dirty="0" smtClean="0"/>
              <a:t> </a:t>
            </a:r>
            <a:r>
              <a:rPr lang="en-US" sz="2000" dirty="0" err="1" smtClean="0"/>
              <a:t>dans</a:t>
            </a:r>
            <a:r>
              <a:rPr lang="en-US" sz="2000" dirty="0" smtClean="0"/>
              <a:t> la </a:t>
            </a:r>
            <a:r>
              <a:rPr lang="en-US" sz="2000" dirty="0"/>
              <a:t>C</a:t>
            </a:r>
            <a:r>
              <a:rPr lang="en-US" sz="2000" dirty="0" smtClean="0"/>
              <a:t>onstitution des </a:t>
            </a:r>
            <a:r>
              <a:rPr lang="en-US" sz="2000" dirty="0" err="1" smtClean="0"/>
              <a:t>États-Unis</a:t>
            </a:r>
            <a:endParaRPr lang="en-US" sz="2000" dirty="0" smtClean="0"/>
          </a:p>
          <a:p>
            <a:pPr>
              <a:spcBef>
                <a:spcPts val="1200"/>
              </a:spcBef>
              <a:spcAft>
                <a:spcPts val="1200"/>
              </a:spcAft>
            </a:pPr>
            <a:r>
              <a:rPr lang="en-US" sz="2000" dirty="0" smtClean="0"/>
              <a:t>Le pouvoir (</a:t>
            </a:r>
            <a:r>
              <a:rPr lang="en-US" sz="2000" dirty="0" err="1" smtClean="0"/>
              <a:t>compétence</a:t>
            </a:r>
            <a:r>
              <a:rPr lang="en-US" sz="2000" dirty="0" smtClean="0"/>
              <a:t>) de </a:t>
            </a:r>
            <a:r>
              <a:rPr lang="en-US" sz="2000" dirty="0" err="1" smtClean="0"/>
              <a:t>traiter</a:t>
            </a:r>
            <a:r>
              <a:rPr lang="en-US" sz="2000" dirty="0" smtClean="0"/>
              <a:t> les affaires </a:t>
            </a:r>
            <a:r>
              <a:rPr lang="en-US" sz="2000" dirty="0" err="1" smtClean="0"/>
              <a:t>maritimes</a:t>
            </a:r>
            <a:r>
              <a:rPr lang="en-US" sz="2000" dirty="0" smtClean="0"/>
              <a:t> se </a:t>
            </a:r>
            <a:r>
              <a:rPr lang="en-US" sz="2000" dirty="0" err="1" smtClean="0"/>
              <a:t>retrouve</a:t>
            </a:r>
            <a:r>
              <a:rPr lang="en-US" sz="2000" dirty="0" smtClean="0"/>
              <a:t> </a:t>
            </a:r>
            <a:r>
              <a:rPr lang="en-US" sz="2000" dirty="0" err="1" smtClean="0"/>
              <a:t>dans</a:t>
            </a:r>
            <a:r>
              <a:rPr lang="en-US" sz="2000" dirty="0" smtClean="0"/>
              <a:t> </a:t>
            </a:r>
            <a:r>
              <a:rPr lang="en-US" sz="2000" dirty="0" err="1" smtClean="0"/>
              <a:t>l’Art</a:t>
            </a:r>
            <a:r>
              <a:rPr lang="en-US" sz="2000" dirty="0" smtClean="0"/>
              <a:t>. III § 2 de </a:t>
            </a:r>
            <a:r>
              <a:rPr lang="en-US" sz="2000" dirty="0" err="1" smtClean="0"/>
              <a:t>ladite</a:t>
            </a:r>
            <a:r>
              <a:rPr lang="en-US" sz="2000" dirty="0" smtClean="0"/>
              <a:t> Constitution</a:t>
            </a:r>
          </a:p>
          <a:p>
            <a:pPr>
              <a:spcBef>
                <a:spcPts val="1200"/>
              </a:spcBef>
              <a:spcAft>
                <a:spcPts val="1200"/>
              </a:spcAft>
            </a:pPr>
            <a:r>
              <a:rPr lang="fr-CA" sz="2000" dirty="0" smtClean="0"/>
              <a:t>Ce pouvoir selon l’Art. III </a:t>
            </a:r>
            <a:r>
              <a:rPr lang="en-US" sz="2000" dirty="0" smtClean="0"/>
              <a:t>§ </a:t>
            </a:r>
            <a:r>
              <a:rPr lang="fr-CA" sz="2000" dirty="0" smtClean="0"/>
              <a:t>2 est accordé a toute affaire maritime (‘all cases of </a:t>
            </a:r>
            <a:r>
              <a:rPr lang="fr-CA" sz="2000" dirty="0" err="1" smtClean="0"/>
              <a:t>admiralty</a:t>
            </a:r>
            <a:r>
              <a:rPr lang="fr-CA" sz="2000" dirty="0" smtClean="0"/>
              <a:t> and maritime </a:t>
            </a:r>
            <a:r>
              <a:rPr lang="fr-CA" sz="2000" dirty="0" err="1" smtClean="0"/>
              <a:t>jurisdiction</a:t>
            </a:r>
            <a:r>
              <a:rPr lang="fr-CA" sz="2000" dirty="0" smtClean="0"/>
              <a:t>’)</a:t>
            </a:r>
            <a:endParaRPr lang="en-US" sz="2000" dirty="0" smtClean="0"/>
          </a:p>
          <a:p>
            <a:pPr>
              <a:spcBef>
                <a:spcPts val="1200"/>
              </a:spcBef>
              <a:spcAft>
                <a:spcPts val="1200"/>
              </a:spcAft>
            </a:pPr>
            <a:r>
              <a:rPr lang="en-US" sz="2000" dirty="0" smtClean="0"/>
              <a:t>Une clause </a:t>
            </a:r>
            <a:r>
              <a:rPr lang="en-US" sz="2000" dirty="0" err="1" smtClean="0"/>
              <a:t>dénommée</a:t>
            </a:r>
            <a:r>
              <a:rPr lang="en-US" sz="2000" dirty="0" smtClean="0"/>
              <a:t> ‘savings to suitors’ </a:t>
            </a:r>
            <a:r>
              <a:rPr lang="en-US" sz="2000" dirty="0" err="1" smtClean="0"/>
              <a:t>réserve</a:t>
            </a:r>
            <a:r>
              <a:rPr lang="en-US" sz="2000" dirty="0" smtClean="0"/>
              <a:t> les </a:t>
            </a:r>
            <a:r>
              <a:rPr lang="en-US" sz="2000" dirty="0" err="1" smtClean="0"/>
              <a:t>recours</a:t>
            </a:r>
            <a:r>
              <a:rPr lang="en-US" sz="2000" dirty="0" smtClean="0"/>
              <a:t> qui </a:t>
            </a:r>
            <a:r>
              <a:rPr lang="en-US" sz="2000" dirty="0" err="1" smtClean="0"/>
              <a:t>existaient</a:t>
            </a:r>
            <a:r>
              <a:rPr lang="en-US" sz="2000" dirty="0" smtClean="0"/>
              <a:t> </a:t>
            </a:r>
            <a:r>
              <a:rPr lang="en-US" sz="2000" dirty="0" err="1" smtClean="0"/>
              <a:t>selon</a:t>
            </a:r>
            <a:r>
              <a:rPr lang="en-US" sz="2000" dirty="0" smtClean="0"/>
              <a:t> le </a:t>
            </a:r>
            <a:r>
              <a:rPr lang="en-US" sz="2000" dirty="0" err="1" smtClean="0"/>
              <a:t>droit</a:t>
            </a:r>
            <a:r>
              <a:rPr lang="en-US" sz="2000" dirty="0" smtClean="0"/>
              <a:t> </a:t>
            </a:r>
            <a:r>
              <a:rPr lang="en-US" sz="2000" dirty="0" err="1" smtClean="0"/>
              <a:t>commun</a:t>
            </a:r>
            <a:r>
              <a:rPr lang="en-US" sz="2000" dirty="0" smtClean="0"/>
              <a:t> au moment de la signature de la Constitution, à savoir, par </a:t>
            </a:r>
            <a:r>
              <a:rPr lang="en-US" sz="2000" dirty="0" err="1" smtClean="0"/>
              <a:t>exemple</a:t>
            </a:r>
            <a:r>
              <a:rPr lang="en-US" sz="2000" dirty="0" smtClean="0"/>
              <a:t>, le </a:t>
            </a:r>
            <a:r>
              <a:rPr lang="en-US" sz="2000" dirty="0" err="1" smtClean="0"/>
              <a:t>droit</a:t>
            </a:r>
            <a:r>
              <a:rPr lang="en-US" sz="2000" dirty="0" smtClean="0"/>
              <a:t> d’un ‘jury’ en affaire </a:t>
            </a:r>
            <a:r>
              <a:rPr lang="en-US" sz="2000" dirty="0" err="1" smtClean="0"/>
              <a:t>civile</a:t>
            </a:r>
            <a:r>
              <a:rPr lang="en-US" sz="2000" dirty="0" smtClean="0"/>
              <a:t>, </a:t>
            </a:r>
            <a:r>
              <a:rPr lang="en-US" sz="2000" dirty="0" err="1" smtClean="0"/>
              <a:t>même</a:t>
            </a:r>
            <a:r>
              <a:rPr lang="en-US" sz="2000" dirty="0" smtClean="0"/>
              <a:t> </a:t>
            </a:r>
            <a:r>
              <a:rPr lang="en-US" sz="2000" dirty="0" err="1" smtClean="0"/>
              <a:t>quand</a:t>
            </a:r>
            <a:r>
              <a:rPr lang="en-US" sz="2000" dirty="0" smtClean="0"/>
              <a:t> </a:t>
            </a:r>
            <a:r>
              <a:rPr lang="en-US" sz="2000" dirty="0" err="1" smtClean="0"/>
              <a:t>il</a:t>
            </a:r>
            <a:r>
              <a:rPr lang="en-US" sz="2000" dirty="0" smtClean="0"/>
              <a:t> </a:t>
            </a:r>
            <a:r>
              <a:rPr lang="en-US" sz="2000" dirty="0" err="1" smtClean="0"/>
              <a:t>s’agit</a:t>
            </a:r>
            <a:r>
              <a:rPr lang="en-US" sz="2000" dirty="0" smtClean="0"/>
              <a:t> du </a:t>
            </a:r>
            <a:r>
              <a:rPr lang="en-US" sz="2000" dirty="0" err="1" smtClean="0"/>
              <a:t>droit</a:t>
            </a:r>
            <a:r>
              <a:rPr lang="en-US" sz="2000" dirty="0" smtClean="0"/>
              <a:t> maritime (</a:t>
            </a:r>
            <a:r>
              <a:rPr lang="en-US" sz="2000" dirty="0" err="1" smtClean="0"/>
              <a:t>une</a:t>
            </a:r>
            <a:r>
              <a:rPr lang="en-US" sz="2000" dirty="0" smtClean="0"/>
              <a:t> exception à la </a:t>
            </a:r>
            <a:r>
              <a:rPr lang="en-US" sz="2000" dirty="0" err="1" smtClean="0"/>
              <a:t>règle</a:t>
            </a:r>
            <a:r>
              <a:rPr lang="en-US" sz="2000" dirty="0" smtClean="0"/>
              <a:t> </a:t>
            </a:r>
            <a:r>
              <a:rPr lang="en-US" sz="2000" dirty="0" err="1" smtClean="0"/>
              <a:t>que</a:t>
            </a:r>
            <a:r>
              <a:rPr lang="en-US" sz="2000" dirty="0" smtClean="0"/>
              <a:t>, </a:t>
            </a:r>
            <a:r>
              <a:rPr lang="en-US" sz="2000" dirty="0" err="1" smtClean="0"/>
              <a:t>normalement</a:t>
            </a:r>
            <a:r>
              <a:rPr lang="en-US" sz="2000" dirty="0" smtClean="0"/>
              <a:t>, les affaires </a:t>
            </a:r>
            <a:r>
              <a:rPr lang="en-US" sz="2000" dirty="0" err="1" smtClean="0"/>
              <a:t>maritimes</a:t>
            </a:r>
            <a:r>
              <a:rPr lang="en-US" sz="2000" dirty="0" smtClean="0"/>
              <a:t> </a:t>
            </a:r>
            <a:r>
              <a:rPr lang="en-US" sz="2000" dirty="0" err="1" smtClean="0"/>
              <a:t>sont</a:t>
            </a:r>
            <a:r>
              <a:rPr lang="en-US" sz="2000" dirty="0" smtClean="0"/>
              <a:t> </a:t>
            </a:r>
            <a:r>
              <a:rPr lang="en-US" sz="2000" dirty="0" err="1" smtClean="0"/>
              <a:t>jugées</a:t>
            </a:r>
            <a:r>
              <a:rPr lang="en-US" sz="2000" dirty="0" smtClean="0"/>
              <a:t> par des </a:t>
            </a:r>
            <a:r>
              <a:rPr lang="en-US" sz="2000" dirty="0" err="1" smtClean="0"/>
              <a:t>magistrats</a:t>
            </a:r>
            <a:r>
              <a:rPr lang="en-US" sz="2000" dirty="0" smtClean="0"/>
              <a:t> et non par des </a:t>
            </a:r>
            <a:r>
              <a:rPr lang="en-US" sz="2000" dirty="0" err="1" smtClean="0"/>
              <a:t>jurés</a:t>
            </a:r>
            <a:r>
              <a:rPr lang="en-US" sz="2000" dirty="0" smtClean="0"/>
              <a:t>)</a:t>
            </a:r>
          </a:p>
          <a:p>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5</a:t>
            </a:fld>
            <a:endParaRPr lang="en-US"/>
          </a:p>
        </p:txBody>
      </p:sp>
    </p:spTree>
    <p:extLst>
      <p:ext uri="{BB962C8B-B14F-4D97-AF65-F5344CB8AC3E}">
        <p14:creationId xmlns:p14="http://schemas.microsoft.com/office/powerpoint/2010/main" val="2649575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Notions de Base</a:t>
            </a:r>
            <a:endParaRPr lang="en-US" sz="2800" dirty="0"/>
          </a:p>
        </p:txBody>
      </p:sp>
      <p:sp>
        <p:nvSpPr>
          <p:cNvPr id="3" name="Content Placeholder 2"/>
          <p:cNvSpPr>
            <a:spLocks noGrp="1"/>
          </p:cNvSpPr>
          <p:nvPr>
            <p:ph idx="1"/>
          </p:nvPr>
        </p:nvSpPr>
        <p:spPr/>
        <p:txBody>
          <a:bodyPr/>
          <a:lstStyle/>
          <a:p>
            <a:pPr>
              <a:spcBef>
                <a:spcPts val="1200"/>
              </a:spcBef>
              <a:spcAft>
                <a:spcPts val="1200"/>
              </a:spcAft>
            </a:pPr>
            <a:r>
              <a:rPr lang="fr-CA" sz="2000" dirty="0" smtClean="0"/>
              <a:t>Des hypothèques maritimes impliquées (‘maritime liens’) et les procédures </a:t>
            </a:r>
            <a:r>
              <a:rPr lang="fr-CA" sz="2000" i="1" dirty="0" smtClean="0"/>
              <a:t>in rem </a:t>
            </a:r>
            <a:r>
              <a:rPr lang="fr-CA" sz="2000" dirty="0" smtClean="0"/>
              <a:t>sont des aspects particuliers du droit maritime aux États-Unis et permettent le saisi (‘</a:t>
            </a:r>
            <a:r>
              <a:rPr lang="fr-CA" sz="2000" dirty="0" err="1" smtClean="0"/>
              <a:t>arrest</a:t>
            </a:r>
            <a:r>
              <a:rPr lang="fr-CA" sz="2000" dirty="0" smtClean="0"/>
              <a:t>’) d’un navire et la vente obligatoire de celui-ci afin de satisfaire l’hypothèque (‘foreclosure of lien and judicial sale’)</a:t>
            </a:r>
            <a:endParaRPr lang="en-US" sz="2000" dirty="0" smtClean="0"/>
          </a:p>
          <a:p>
            <a:pPr>
              <a:spcBef>
                <a:spcPts val="1200"/>
              </a:spcBef>
              <a:spcAft>
                <a:spcPts val="1200"/>
              </a:spcAft>
            </a:pPr>
            <a:r>
              <a:rPr lang="en-US" sz="2000" dirty="0" smtClean="0"/>
              <a:t>Pour qu’une hypothèque maritime soit valable, </a:t>
            </a:r>
            <a:r>
              <a:rPr lang="en-US" sz="2000" dirty="0" err="1" smtClean="0"/>
              <a:t>il</a:t>
            </a:r>
            <a:r>
              <a:rPr lang="en-US" sz="2000" dirty="0" smtClean="0"/>
              <a:t> </a:t>
            </a:r>
            <a:r>
              <a:rPr lang="en-US" sz="2000" dirty="0" err="1" smtClean="0"/>
              <a:t>faut</a:t>
            </a:r>
            <a:r>
              <a:rPr lang="en-US" sz="2000" dirty="0" smtClean="0"/>
              <a:t> </a:t>
            </a:r>
            <a:r>
              <a:rPr lang="en-US" sz="2000" dirty="0" err="1" smtClean="0"/>
              <a:t>que</a:t>
            </a:r>
            <a:r>
              <a:rPr lang="en-US" sz="2000" dirty="0" smtClean="0"/>
              <a:t> la </a:t>
            </a:r>
            <a:r>
              <a:rPr lang="en-US" sz="2000" dirty="0" err="1" smtClean="0"/>
              <a:t>réclamation</a:t>
            </a:r>
            <a:r>
              <a:rPr lang="en-US" sz="2000" dirty="0" smtClean="0"/>
              <a:t> </a:t>
            </a:r>
            <a:r>
              <a:rPr lang="en-US" sz="2000" dirty="0" err="1" smtClean="0"/>
              <a:t>soit</a:t>
            </a:r>
            <a:r>
              <a:rPr lang="en-US" sz="2000" dirty="0" smtClean="0"/>
              <a:t> de nature maritime (par </a:t>
            </a:r>
            <a:r>
              <a:rPr lang="en-US" sz="2000" dirty="0" err="1" smtClean="0"/>
              <a:t>exemple</a:t>
            </a:r>
            <a:r>
              <a:rPr lang="en-US" sz="2000" dirty="0" smtClean="0"/>
              <a:t> le </a:t>
            </a:r>
            <a:r>
              <a:rPr lang="en-US" sz="2000" dirty="0" err="1" smtClean="0"/>
              <a:t>fournissement</a:t>
            </a:r>
            <a:r>
              <a:rPr lang="en-US" sz="2000" dirty="0" smtClean="0"/>
              <a:t> de fuel (‘necessaries’)) et </a:t>
            </a:r>
            <a:r>
              <a:rPr lang="en-US" sz="2000" dirty="0" err="1" smtClean="0"/>
              <a:t>il</a:t>
            </a:r>
            <a:r>
              <a:rPr lang="en-US" sz="2000" dirty="0" smtClean="0"/>
              <a:t> </a:t>
            </a:r>
            <a:r>
              <a:rPr lang="en-US" sz="2000" dirty="0" err="1" smtClean="0"/>
              <a:t>faut</a:t>
            </a:r>
            <a:r>
              <a:rPr lang="en-US" sz="2000" dirty="0" smtClean="0"/>
              <a:t> </a:t>
            </a:r>
            <a:r>
              <a:rPr lang="en-US" sz="2000" dirty="0" err="1" smtClean="0"/>
              <a:t>que</a:t>
            </a:r>
            <a:r>
              <a:rPr lang="en-US" sz="2000" dirty="0" smtClean="0"/>
              <a:t> le </a:t>
            </a:r>
            <a:r>
              <a:rPr lang="en-US" sz="2000" dirty="0" err="1" smtClean="0"/>
              <a:t>bien</a:t>
            </a:r>
            <a:r>
              <a:rPr lang="en-US" sz="2000" dirty="0" smtClean="0"/>
              <a:t> </a:t>
            </a:r>
            <a:r>
              <a:rPr lang="en-US" sz="2000" dirty="0" err="1" smtClean="0"/>
              <a:t>saisi</a:t>
            </a:r>
            <a:r>
              <a:rPr lang="en-US" sz="2000" dirty="0" smtClean="0"/>
              <a:t> </a:t>
            </a:r>
            <a:r>
              <a:rPr lang="en-US" sz="2000" dirty="0" err="1" smtClean="0"/>
              <a:t>soit</a:t>
            </a:r>
            <a:r>
              <a:rPr lang="en-US" sz="2000" dirty="0" smtClean="0"/>
              <a:t> de nature maritime </a:t>
            </a:r>
            <a:r>
              <a:rPr lang="en-US" sz="2000" dirty="0" err="1" smtClean="0"/>
              <a:t>également</a:t>
            </a:r>
            <a:r>
              <a:rPr lang="en-US" sz="2000" dirty="0" smtClean="0"/>
              <a:t> (‘maritime property’) </a:t>
            </a:r>
            <a:r>
              <a:rPr lang="en-US" sz="2000" dirty="0" err="1" smtClean="0"/>
              <a:t>comme</a:t>
            </a:r>
            <a:r>
              <a:rPr lang="en-US" sz="2000" dirty="0" smtClean="0"/>
              <a:t> par example, un </a:t>
            </a:r>
            <a:r>
              <a:rPr lang="en-US" sz="2000" dirty="0" err="1" smtClean="0"/>
              <a:t>navire</a:t>
            </a:r>
            <a:endParaRPr lang="en-US" sz="2000" dirty="0" smtClean="0"/>
          </a:p>
        </p:txBody>
      </p:sp>
      <p:sp>
        <p:nvSpPr>
          <p:cNvPr id="4" name="Slide Number Placeholder 3"/>
          <p:cNvSpPr>
            <a:spLocks noGrp="1"/>
          </p:cNvSpPr>
          <p:nvPr>
            <p:ph type="sldNum" sz="quarter" idx="10"/>
          </p:nvPr>
        </p:nvSpPr>
        <p:spPr/>
        <p:txBody>
          <a:bodyPr/>
          <a:lstStyle/>
          <a:p>
            <a:fld id="{246325B7-E8E7-4224-AB4F-E91C82BE9A83}" type="slidenum">
              <a:rPr lang="en-US" smtClean="0"/>
              <a:t>6</a:t>
            </a:fld>
            <a:endParaRPr lang="en-US"/>
          </a:p>
        </p:txBody>
      </p:sp>
    </p:spTree>
    <p:extLst>
      <p:ext uri="{BB962C8B-B14F-4D97-AF65-F5344CB8AC3E}">
        <p14:creationId xmlns:p14="http://schemas.microsoft.com/office/powerpoint/2010/main" val="7820894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z="2800" dirty="0" smtClean="0"/>
              <a:t>Notions de Base</a:t>
            </a:r>
            <a:endParaRPr lang="en-US" sz="2800" dirty="0"/>
          </a:p>
        </p:txBody>
      </p:sp>
      <p:sp>
        <p:nvSpPr>
          <p:cNvPr id="3" name="Content Placeholder 2"/>
          <p:cNvSpPr>
            <a:spLocks noGrp="1"/>
          </p:cNvSpPr>
          <p:nvPr>
            <p:ph idx="1"/>
          </p:nvPr>
        </p:nvSpPr>
        <p:spPr/>
        <p:txBody>
          <a:bodyPr/>
          <a:lstStyle/>
          <a:p>
            <a:endParaRPr lang="fr-CA" sz="2000" dirty="0" smtClean="0"/>
          </a:p>
          <a:p>
            <a:r>
              <a:rPr lang="fr-CA" sz="2000" dirty="0" smtClean="0"/>
              <a:t>Une définition, </a:t>
            </a:r>
            <a:r>
              <a:rPr lang="fr-CA" sz="2000" dirty="0"/>
              <a:t>adoptée par le </a:t>
            </a:r>
            <a:r>
              <a:rPr lang="fr-CA" sz="2000" dirty="0" smtClean="0"/>
              <a:t>Congrès </a:t>
            </a:r>
            <a:r>
              <a:rPr lang="fr-CA" sz="2000" dirty="0"/>
              <a:t>il y a </a:t>
            </a:r>
            <a:r>
              <a:rPr lang="fr-CA" sz="2000" dirty="0" smtClean="0"/>
              <a:t>plus de 200 ans, définit </a:t>
            </a:r>
            <a:r>
              <a:rPr lang="fr-CA" sz="2000" dirty="0"/>
              <a:t>un navire comme ‘toute </a:t>
            </a:r>
            <a:r>
              <a:rPr lang="fr-CA" sz="2000" dirty="0" smtClean="0"/>
              <a:t>motomarine </a:t>
            </a:r>
            <a:r>
              <a:rPr lang="fr-CA" sz="2000" dirty="0"/>
              <a:t>de n’importe </a:t>
            </a:r>
            <a:r>
              <a:rPr lang="fr-CA" sz="2000" dirty="0" smtClean="0"/>
              <a:t>quelle </a:t>
            </a:r>
            <a:r>
              <a:rPr lang="fr-CA" sz="2000" dirty="0"/>
              <a:t>nature ou autre engin </a:t>
            </a:r>
            <a:r>
              <a:rPr lang="fr-CA" sz="2000" dirty="0" smtClean="0"/>
              <a:t>artificiel </a:t>
            </a:r>
            <a:r>
              <a:rPr lang="fr-CA" sz="2000" dirty="0"/>
              <a:t>qui est utilisé </a:t>
            </a:r>
            <a:r>
              <a:rPr lang="fr-CA" sz="2000" dirty="0" smtClean="0"/>
              <a:t>où </a:t>
            </a:r>
            <a:r>
              <a:rPr lang="fr-CA" sz="2000" dirty="0"/>
              <a:t>bien est capable d’être utilisé comme </a:t>
            </a:r>
            <a:r>
              <a:rPr lang="fr-CA" sz="2000" dirty="0" smtClean="0"/>
              <a:t>moyen </a:t>
            </a:r>
            <a:r>
              <a:rPr lang="fr-CA" sz="2000" dirty="0"/>
              <a:t>de transport sur l’eau (‘</a:t>
            </a:r>
            <a:r>
              <a:rPr lang="fr-CA" sz="2000" dirty="0" err="1"/>
              <a:t>every</a:t>
            </a:r>
            <a:r>
              <a:rPr lang="fr-CA" sz="2000" dirty="0"/>
              <a:t> description of </a:t>
            </a:r>
            <a:r>
              <a:rPr lang="fr-CA" sz="2000" dirty="0" err="1"/>
              <a:t>watercraft</a:t>
            </a:r>
            <a:r>
              <a:rPr lang="fr-CA" sz="2000" dirty="0"/>
              <a:t> or </a:t>
            </a:r>
            <a:r>
              <a:rPr lang="fr-CA" sz="2000" dirty="0" err="1"/>
              <a:t>other</a:t>
            </a:r>
            <a:r>
              <a:rPr lang="fr-CA" sz="2000" dirty="0"/>
              <a:t> </a:t>
            </a:r>
            <a:r>
              <a:rPr lang="fr-CA" sz="2000" dirty="0" err="1"/>
              <a:t>artificial</a:t>
            </a:r>
            <a:r>
              <a:rPr lang="fr-CA" sz="2000" dirty="0"/>
              <a:t> </a:t>
            </a:r>
            <a:r>
              <a:rPr lang="fr-CA" sz="2000" dirty="0" err="1" smtClean="0"/>
              <a:t>contrivance</a:t>
            </a:r>
            <a:r>
              <a:rPr lang="fr-CA" sz="2000" dirty="0" smtClean="0"/>
              <a:t> </a:t>
            </a:r>
            <a:r>
              <a:rPr lang="fr-CA" sz="2000" dirty="0" err="1" smtClean="0"/>
              <a:t>used,or</a:t>
            </a:r>
            <a:r>
              <a:rPr lang="fr-CA" sz="2000" dirty="0" smtClean="0"/>
              <a:t> capable of </a:t>
            </a:r>
            <a:r>
              <a:rPr lang="fr-CA" sz="2000" dirty="0" err="1" smtClean="0"/>
              <a:t>being</a:t>
            </a:r>
            <a:r>
              <a:rPr lang="fr-CA" sz="2000" dirty="0" smtClean="0"/>
              <a:t> </a:t>
            </a:r>
            <a:r>
              <a:rPr lang="fr-CA" sz="2000" dirty="0" err="1" smtClean="0"/>
              <a:t>used</a:t>
            </a:r>
            <a:r>
              <a:rPr lang="fr-CA" sz="2000" dirty="0" smtClean="0"/>
              <a:t>, as a </a:t>
            </a:r>
            <a:r>
              <a:rPr lang="fr-CA" sz="2000" dirty="0" err="1" smtClean="0"/>
              <a:t>means</a:t>
            </a:r>
            <a:r>
              <a:rPr lang="fr-CA" sz="2000" dirty="0" smtClean="0"/>
              <a:t> of transportation on water.’) 1 </a:t>
            </a:r>
            <a:r>
              <a:rPr lang="fr-CA" sz="2000" dirty="0" err="1" smtClean="0"/>
              <a:t>U.S.C</a:t>
            </a:r>
            <a:r>
              <a:rPr lang="fr-CA" sz="2000" dirty="0" smtClean="0"/>
              <a:t>. § 3</a:t>
            </a:r>
          </a:p>
          <a:p>
            <a:endParaRPr lang="fr-CA" sz="2000" dirty="0"/>
          </a:p>
          <a:p>
            <a:r>
              <a:rPr lang="fr-CA" sz="2000" dirty="0" smtClean="0"/>
              <a:t>Cette définition était autrefois interprétée pour permettre la classification de presque tout ce qui flotte comme un ‘navire’</a:t>
            </a:r>
            <a:endParaRPr lang="en-US" sz="2000" dirty="0"/>
          </a:p>
          <a:p>
            <a:pPr marL="0" indent="0">
              <a:buNone/>
            </a:pPr>
            <a:endParaRPr lang="en-US" dirty="0"/>
          </a:p>
        </p:txBody>
      </p:sp>
      <p:sp>
        <p:nvSpPr>
          <p:cNvPr id="4" name="Slide Number Placeholder 3"/>
          <p:cNvSpPr>
            <a:spLocks noGrp="1"/>
          </p:cNvSpPr>
          <p:nvPr>
            <p:ph type="sldNum" sz="quarter" idx="10"/>
          </p:nvPr>
        </p:nvSpPr>
        <p:spPr/>
        <p:txBody>
          <a:bodyPr/>
          <a:lstStyle/>
          <a:p>
            <a:fld id="{246325B7-E8E7-4224-AB4F-E91C82BE9A83}" type="slidenum">
              <a:rPr lang="en-US" smtClean="0"/>
              <a:t>7</a:t>
            </a:fld>
            <a:endParaRPr lang="en-US" dirty="0"/>
          </a:p>
        </p:txBody>
      </p:sp>
    </p:spTree>
    <p:extLst>
      <p:ext uri="{BB962C8B-B14F-4D97-AF65-F5344CB8AC3E}">
        <p14:creationId xmlns:p14="http://schemas.microsoft.com/office/powerpoint/2010/main" val="3377963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Les </a:t>
            </a:r>
            <a:r>
              <a:rPr lang="en-US" sz="2800" dirty="0" err="1" smtClean="0"/>
              <a:t>Faits</a:t>
            </a:r>
            <a:r>
              <a:rPr lang="en-US" sz="2800" dirty="0" smtClean="0"/>
              <a:t> </a:t>
            </a:r>
            <a:r>
              <a:rPr lang="en-US" sz="2800" dirty="0" err="1" smtClean="0"/>
              <a:t>dans</a:t>
            </a:r>
            <a:r>
              <a:rPr lang="en-US" sz="2800" dirty="0" smtClean="0"/>
              <a:t> </a:t>
            </a:r>
            <a:r>
              <a:rPr lang="en-US" sz="2800" dirty="0" err="1" smtClean="0"/>
              <a:t>l’Affaire</a:t>
            </a:r>
            <a:r>
              <a:rPr lang="en-US" sz="2800" dirty="0" smtClean="0"/>
              <a:t> </a:t>
            </a:r>
            <a:r>
              <a:rPr lang="en-US" sz="2800" dirty="0" err="1" smtClean="0"/>
              <a:t>Lozman</a:t>
            </a:r>
            <a:endParaRPr lang="en-US" sz="2800" dirty="0"/>
          </a:p>
        </p:txBody>
      </p:sp>
      <p:sp>
        <p:nvSpPr>
          <p:cNvPr id="3" name="Content Placeholder 2"/>
          <p:cNvSpPr>
            <a:spLocks noGrp="1"/>
          </p:cNvSpPr>
          <p:nvPr>
            <p:ph idx="1"/>
          </p:nvPr>
        </p:nvSpPr>
        <p:spPr/>
        <p:txBody>
          <a:bodyPr/>
          <a:lstStyle/>
          <a:p>
            <a:pPr>
              <a:spcBef>
                <a:spcPts val="1200"/>
              </a:spcBef>
              <a:spcAft>
                <a:spcPts val="1200"/>
              </a:spcAft>
            </a:pPr>
            <a:r>
              <a:rPr lang="en-US" sz="2000" dirty="0" smtClean="0"/>
              <a:t>Monsieur Fane Lozman a </a:t>
            </a:r>
            <a:r>
              <a:rPr lang="en-US" sz="2000" dirty="0" err="1" smtClean="0"/>
              <a:t>acheté</a:t>
            </a:r>
            <a:r>
              <a:rPr lang="en-US" sz="2000" dirty="0" smtClean="0"/>
              <a:t> </a:t>
            </a:r>
            <a:r>
              <a:rPr lang="en-US" sz="2000" dirty="0" err="1" smtClean="0"/>
              <a:t>ce</a:t>
            </a:r>
            <a:r>
              <a:rPr lang="en-US" sz="2000" dirty="0" smtClean="0"/>
              <a:t> </a:t>
            </a:r>
            <a:r>
              <a:rPr lang="en-US" sz="2000" dirty="0" err="1" smtClean="0"/>
              <a:t>qu’il</a:t>
            </a:r>
            <a:r>
              <a:rPr lang="en-US" sz="2000" dirty="0" smtClean="0"/>
              <a:t> a </a:t>
            </a:r>
            <a:r>
              <a:rPr lang="en-US" sz="2000" dirty="0" err="1" smtClean="0"/>
              <a:t>décrit</a:t>
            </a:r>
            <a:r>
              <a:rPr lang="en-US" sz="2000" dirty="0" smtClean="0"/>
              <a:t> </a:t>
            </a:r>
            <a:r>
              <a:rPr lang="en-US" sz="2000" dirty="0" err="1" smtClean="0"/>
              <a:t>comme</a:t>
            </a:r>
            <a:r>
              <a:rPr lang="en-US" sz="2000" dirty="0" smtClean="0"/>
              <a:t> un ‘domicile </a:t>
            </a:r>
            <a:r>
              <a:rPr lang="en-US" sz="2000" dirty="0" err="1" smtClean="0"/>
              <a:t>flottant</a:t>
            </a:r>
            <a:r>
              <a:rPr lang="en-US" sz="2000" dirty="0" smtClean="0"/>
              <a:t>’ en 2002</a:t>
            </a:r>
          </a:p>
          <a:p>
            <a:pPr>
              <a:spcBef>
                <a:spcPts val="1200"/>
              </a:spcBef>
              <a:spcAft>
                <a:spcPts val="1200"/>
              </a:spcAft>
            </a:pPr>
            <a:r>
              <a:rPr lang="en-US" sz="2000" dirty="0" smtClean="0"/>
              <a:t>La structure comprenait un cadre en bois </a:t>
            </a:r>
            <a:r>
              <a:rPr lang="en-US" sz="2000" dirty="0" err="1" smtClean="0"/>
              <a:t>dans</a:t>
            </a:r>
            <a:r>
              <a:rPr lang="en-US" sz="2000" dirty="0" smtClean="0"/>
              <a:t> la </a:t>
            </a:r>
            <a:r>
              <a:rPr lang="en-US" sz="2000" dirty="0" err="1" smtClean="0"/>
              <a:t>forme</a:t>
            </a:r>
            <a:r>
              <a:rPr lang="en-US" sz="2000" dirty="0" smtClean="0"/>
              <a:t> </a:t>
            </a:r>
            <a:r>
              <a:rPr lang="en-US" sz="2000" dirty="0" err="1" smtClean="0"/>
              <a:t>d’une</a:t>
            </a:r>
            <a:r>
              <a:rPr lang="en-US" sz="2000" dirty="0" smtClean="0"/>
              <a:t> </a:t>
            </a:r>
            <a:r>
              <a:rPr lang="en-US" sz="2000" dirty="0" err="1" smtClean="0"/>
              <a:t>maison</a:t>
            </a:r>
            <a:r>
              <a:rPr lang="en-US" sz="2000" dirty="0" smtClean="0"/>
              <a:t> avec des ‘</a:t>
            </a:r>
            <a:r>
              <a:rPr lang="en-US" sz="2000" dirty="0"/>
              <a:t>F</a:t>
            </a:r>
            <a:r>
              <a:rPr lang="en-US" sz="2000" dirty="0" smtClean="0"/>
              <a:t>rench doors’ </a:t>
            </a:r>
            <a:r>
              <a:rPr lang="en-US" sz="2000" dirty="0" err="1" smtClean="0"/>
              <a:t>sur</a:t>
            </a:r>
            <a:r>
              <a:rPr lang="en-US" sz="2000" dirty="0" smtClean="0"/>
              <a:t> </a:t>
            </a:r>
            <a:r>
              <a:rPr lang="en-US" sz="2000" dirty="0" err="1" smtClean="0"/>
              <a:t>trois</a:t>
            </a:r>
            <a:r>
              <a:rPr lang="en-US" sz="2000" dirty="0" smtClean="0"/>
              <a:t> </a:t>
            </a:r>
            <a:r>
              <a:rPr lang="en-US" sz="2000" dirty="0" err="1" smtClean="0"/>
              <a:t>côtés</a:t>
            </a:r>
            <a:r>
              <a:rPr lang="en-US" sz="2000" dirty="0" smtClean="0"/>
              <a:t>, un salon, </a:t>
            </a:r>
            <a:r>
              <a:rPr lang="en-US" sz="2000" dirty="0" err="1" smtClean="0"/>
              <a:t>une</a:t>
            </a:r>
            <a:r>
              <a:rPr lang="en-US" sz="2000" dirty="0" smtClean="0"/>
              <a:t> </a:t>
            </a:r>
            <a:r>
              <a:rPr lang="en-US" sz="2000" dirty="0" err="1" smtClean="0"/>
              <a:t>chambre</a:t>
            </a:r>
            <a:r>
              <a:rPr lang="en-US" sz="2000" dirty="0" smtClean="0"/>
              <a:t> à </a:t>
            </a:r>
            <a:r>
              <a:rPr lang="en-US" sz="2000" dirty="0" err="1" smtClean="0"/>
              <a:t>coucher</a:t>
            </a:r>
            <a:r>
              <a:rPr lang="en-US" sz="2000" dirty="0" smtClean="0"/>
              <a:t>, un placard, des toilettes et </a:t>
            </a:r>
            <a:r>
              <a:rPr lang="en-US" sz="2000" dirty="0" err="1" smtClean="0"/>
              <a:t>une</a:t>
            </a:r>
            <a:r>
              <a:rPr lang="en-US" sz="2000" dirty="0" smtClean="0"/>
              <a:t> cuisine, </a:t>
            </a:r>
            <a:r>
              <a:rPr lang="en-US" sz="2000" dirty="0" err="1" smtClean="0"/>
              <a:t>ainsi</a:t>
            </a:r>
            <a:r>
              <a:rPr lang="en-US" sz="2000" dirty="0" smtClean="0"/>
              <a:t> </a:t>
            </a:r>
            <a:r>
              <a:rPr lang="en-US" sz="2000" dirty="0" err="1" smtClean="0"/>
              <a:t>qu’un</a:t>
            </a:r>
            <a:r>
              <a:rPr lang="en-US" sz="2000" dirty="0" smtClean="0"/>
              <a:t> </a:t>
            </a:r>
            <a:r>
              <a:rPr lang="en-US" sz="2000" dirty="0" err="1" smtClean="0"/>
              <a:t>escalier</a:t>
            </a:r>
            <a:r>
              <a:rPr lang="en-US" sz="2000" dirty="0" smtClean="0"/>
              <a:t> qui </a:t>
            </a:r>
            <a:r>
              <a:rPr lang="en-US" sz="2000" dirty="0" err="1" smtClean="0"/>
              <a:t>remontait</a:t>
            </a:r>
            <a:r>
              <a:rPr lang="en-US" sz="2000" dirty="0" smtClean="0"/>
              <a:t> au </a:t>
            </a:r>
            <a:r>
              <a:rPr lang="en-US" sz="2000" dirty="0" err="1" smtClean="0"/>
              <a:t>deuxième</a:t>
            </a:r>
            <a:r>
              <a:rPr lang="en-US" sz="2000" dirty="0" smtClean="0"/>
              <a:t> </a:t>
            </a:r>
            <a:r>
              <a:rPr lang="en-US" sz="2000" dirty="0" err="1" smtClean="0"/>
              <a:t>étage</a:t>
            </a:r>
            <a:r>
              <a:rPr lang="en-US" sz="2000" dirty="0" smtClean="0"/>
              <a:t>, qui a </a:t>
            </a:r>
            <a:r>
              <a:rPr lang="en-US" sz="2000" dirty="0" err="1" smtClean="0"/>
              <a:t>été</a:t>
            </a:r>
            <a:r>
              <a:rPr lang="en-US" sz="2000" dirty="0" smtClean="0"/>
              <a:t> </a:t>
            </a:r>
            <a:r>
              <a:rPr lang="en-US" sz="2000" dirty="0" err="1" smtClean="0"/>
              <a:t>utilisé</a:t>
            </a:r>
            <a:r>
              <a:rPr lang="en-US" sz="2000" dirty="0" smtClean="0"/>
              <a:t> </a:t>
            </a:r>
            <a:r>
              <a:rPr lang="en-US" sz="2000" dirty="0" err="1" smtClean="0"/>
              <a:t>comme</a:t>
            </a:r>
            <a:r>
              <a:rPr lang="en-US" sz="2000" dirty="0" smtClean="0"/>
              <a:t> un bureau</a:t>
            </a:r>
          </a:p>
          <a:p>
            <a:pPr>
              <a:spcBef>
                <a:spcPts val="1200"/>
              </a:spcBef>
              <a:spcAft>
                <a:spcPts val="1200"/>
              </a:spcAft>
            </a:pPr>
            <a:r>
              <a:rPr lang="en-US" sz="2000" dirty="0" smtClean="0"/>
              <a:t>La structure </a:t>
            </a:r>
            <a:r>
              <a:rPr lang="en-US" sz="2000" dirty="0" err="1" smtClean="0"/>
              <a:t>n’a</a:t>
            </a:r>
            <a:r>
              <a:rPr lang="en-US" sz="2000" dirty="0" smtClean="0"/>
              <a:t> pas </a:t>
            </a:r>
            <a:r>
              <a:rPr lang="en-US" sz="2000" dirty="0" err="1" smtClean="0"/>
              <a:t>été</a:t>
            </a:r>
            <a:r>
              <a:rPr lang="en-US" sz="2000" dirty="0" smtClean="0"/>
              <a:t> </a:t>
            </a:r>
            <a:r>
              <a:rPr lang="en-US" sz="2000" dirty="0" err="1" smtClean="0"/>
              <a:t>conçue</a:t>
            </a:r>
            <a:r>
              <a:rPr lang="en-US" sz="2000" dirty="0" smtClean="0"/>
              <a:t> pour </a:t>
            </a:r>
            <a:r>
              <a:rPr lang="en-US" sz="2000" dirty="0" err="1" smtClean="0"/>
              <a:t>être</a:t>
            </a:r>
            <a:r>
              <a:rPr lang="en-US" sz="2000" dirty="0" smtClean="0"/>
              <a:t> </a:t>
            </a:r>
            <a:r>
              <a:rPr lang="en-US" sz="2000" dirty="0" err="1" smtClean="0"/>
              <a:t>utilisé</a:t>
            </a:r>
            <a:r>
              <a:rPr lang="en-US" sz="2000" dirty="0" smtClean="0"/>
              <a:t> </a:t>
            </a:r>
            <a:r>
              <a:rPr lang="en-US" sz="2000" dirty="0" err="1" smtClean="0"/>
              <a:t>dans</a:t>
            </a:r>
            <a:r>
              <a:rPr lang="en-US" sz="2000" dirty="0" smtClean="0"/>
              <a:t> le </a:t>
            </a:r>
            <a:r>
              <a:rPr lang="en-US" sz="2000" dirty="0" err="1" smtClean="0"/>
              <a:t>contexte</a:t>
            </a:r>
            <a:r>
              <a:rPr lang="en-US" sz="2000" dirty="0" smtClean="0"/>
              <a:t> du transport maritime.  Il </a:t>
            </a:r>
            <a:r>
              <a:rPr lang="en-US" sz="2000" dirty="0" err="1" smtClean="0"/>
              <a:t>manquait</a:t>
            </a:r>
            <a:r>
              <a:rPr lang="en-US" sz="2000" dirty="0" smtClean="0"/>
              <a:t> </a:t>
            </a:r>
            <a:r>
              <a:rPr lang="en-US" sz="2000" dirty="0" err="1" smtClean="0"/>
              <a:t>toute</a:t>
            </a:r>
            <a:r>
              <a:rPr lang="en-US" sz="2000" dirty="0" smtClean="0"/>
              <a:t> </a:t>
            </a:r>
            <a:r>
              <a:rPr lang="en-US" sz="2000" dirty="0" err="1" smtClean="0"/>
              <a:t>forme</a:t>
            </a:r>
            <a:r>
              <a:rPr lang="en-US" sz="2000" dirty="0" smtClean="0"/>
              <a:t> de propulsion </a:t>
            </a:r>
            <a:r>
              <a:rPr lang="en-US" sz="2000" dirty="0" err="1" smtClean="0"/>
              <a:t>ou</a:t>
            </a:r>
            <a:r>
              <a:rPr lang="en-US" sz="2000" dirty="0" smtClean="0"/>
              <a:t> de navigation; </a:t>
            </a:r>
            <a:r>
              <a:rPr lang="en-US" sz="2000" dirty="0" err="1" smtClean="0"/>
              <a:t>elle</a:t>
            </a:r>
            <a:r>
              <a:rPr lang="en-US" sz="2000" dirty="0" smtClean="0"/>
              <a:t> </a:t>
            </a:r>
            <a:r>
              <a:rPr lang="en-US" sz="2000" dirty="0" err="1" smtClean="0"/>
              <a:t>n’avait</a:t>
            </a:r>
            <a:r>
              <a:rPr lang="en-US" sz="2000" dirty="0" smtClean="0"/>
              <a:t> pas </a:t>
            </a:r>
            <a:r>
              <a:rPr lang="en-US" sz="2000" dirty="0" err="1" smtClean="0"/>
              <a:t>d’étrave</a:t>
            </a:r>
            <a:r>
              <a:rPr lang="en-US" sz="2000" dirty="0" smtClean="0"/>
              <a:t>, </a:t>
            </a:r>
            <a:r>
              <a:rPr lang="en-US" sz="2000" dirty="0" err="1" smtClean="0"/>
              <a:t>ni</a:t>
            </a:r>
            <a:r>
              <a:rPr lang="en-US" sz="2000" dirty="0" smtClean="0"/>
              <a:t> de </a:t>
            </a:r>
            <a:r>
              <a:rPr lang="en-US" sz="2000" dirty="0" err="1" smtClean="0"/>
              <a:t>canot</a:t>
            </a:r>
            <a:r>
              <a:rPr lang="en-US" sz="2000" dirty="0" smtClean="0"/>
              <a:t> de </a:t>
            </a:r>
            <a:r>
              <a:rPr lang="en-US" sz="2000" dirty="0" err="1" smtClean="0"/>
              <a:t>sauvetage</a:t>
            </a:r>
            <a:r>
              <a:rPr lang="en-US" sz="2000" dirty="0" smtClean="0"/>
              <a:t> </a:t>
            </a:r>
            <a:r>
              <a:rPr lang="en-US" sz="2000" dirty="0" err="1" smtClean="0"/>
              <a:t>ou</a:t>
            </a:r>
            <a:r>
              <a:rPr lang="en-US" sz="2000" dirty="0" smtClean="0"/>
              <a:t> </a:t>
            </a:r>
            <a:r>
              <a:rPr lang="en-US" sz="2000" dirty="0" err="1" smtClean="0"/>
              <a:t>autre</a:t>
            </a:r>
            <a:r>
              <a:rPr lang="en-US" sz="2000" dirty="0" smtClean="0"/>
              <a:t> </a:t>
            </a:r>
            <a:r>
              <a:rPr lang="en-US" sz="2000" dirty="0" err="1" smtClean="0"/>
              <a:t>équipement</a:t>
            </a:r>
            <a:r>
              <a:rPr lang="en-US" sz="2000" dirty="0" smtClean="0"/>
              <a:t> de </a:t>
            </a:r>
            <a:r>
              <a:rPr lang="en-US" sz="2000" dirty="0" err="1" smtClean="0"/>
              <a:t>sécurité</a:t>
            </a:r>
            <a:r>
              <a:rPr lang="en-US" sz="2000" dirty="0" smtClean="0"/>
              <a:t> </a:t>
            </a:r>
            <a:r>
              <a:rPr lang="en-US" sz="2000" dirty="0" err="1" smtClean="0"/>
              <a:t>ou</a:t>
            </a:r>
            <a:r>
              <a:rPr lang="en-US" sz="2000" dirty="0" smtClean="0"/>
              <a:t> de </a:t>
            </a:r>
            <a:r>
              <a:rPr lang="en-US" sz="2000" dirty="0" err="1" smtClean="0"/>
              <a:t>sauvetage</a:t>
            </a:r>
            <a:r>
              <a:rPr lang="en-US" sz="2000" dirty="0" smtClean="0"/>
              <a:t>.  La </a:t>
            </a:r>
            <a:r>
              <a:rPr lang="en-US" sz="2000" dirty="0" err="1" smtClean="0"/>
              <a:t>coque</a:t>
            </a:r>
            <a:r>
              <a:rPr lang="en-US" sz="2000" dirty="0" smtClean="0"/>
              <a:t> </a:t>
            </a:r>
            <a:r>
              <a:rPr lang="en-US" sz="2000" dirty="0" err="1" smtClean="0"/>
              <a:t>n’avait</a:t>
            </a:r>
            <a:r>
              <a:rPr lang="en-US" sz="2000" dirty="0" smtClean="0"/>
              <a:t> pas de </a:t>
            </a:r>
            <a:r>
              <a:rPr lang="en-US" sz="2000" dirty="0" err="1" smtClean="0"/>
              <a:t>numéro</a:t>
            </a:r>
            <a:r>
              <a:rPr lang="en-US" sz="2000" dirty="0" smtClean="0"/>
              <a:t> </a:t>
            </a:r>
            <a:r>
              <a:rPr lang="en-US" sz="2000" dirty="0" err="1" smtClean="0"/>
              <a:t>d’identification</a:t>
            </a:r>
            <a:r>
              <a:rPr lang="en-US" sz="2000" dirty="0" smtClean="0"/>
              <a:t> et </a:t>
            </a:r>
            <a:r>
              <a:rPr lang="en-US" sz="2000" dirty="0" err="1" smtClean="0"/>
              <a:t>n’aurait</a:t>
            </a:r>
            <a:r>
              <a:rPr lang="en-US" sz="2000" dirty="0" smtClean="0"/>
              <a:t> pas </a:t>
            </a:r>
            <a:r>
              <a:rPr lang="en-US" sz="2000" dirty="0" err="1" smtClean="0"/>
              <a:t>pu</a:t>
            </a:r>
            <a:r>
              <a:rPr lang="en-US" sz="2000" dirty="0" smtClean="0"/>
              <a:t> </a:t>
            </a:r>
            <a:r>
              <a:rPr lang="en-US" sz="2000" dirty="0" err="1" smtClean="0"/>
              <a:t>être</a:t>
            </a:r>
            <a:r>
              <a:rPr lang="en-US" sz="2000" dirty="0" smtClean="0"/>
              <a:t> </a:t>
            </a:r>
            <a:r>
              <a:rPr lang="en-US" sz="2000" dirty="0" err="1" smtClean="0"/>
              <a:t>enregistrée</a:t>
            </a:r>
            <a:r>
              <a:rPr lang="en-US" sz="2000" dirty="0" smtClean="0"/>
              <a:t> </a:t>
            </a:r>
            <a:r>
              <a:rPr lang="en-US" sz="2000" dirty="0" err="1" smtClean="0"/>
              <a:t>auprès</a:t>
            </a:r>
            <a:r>
              <a:rPr lang="en-US" sz="2000" dirty="0" smtClean="0"/>
              <a:t> des </a:t>
            </a:r>
            <a:r>
              <a:rPr lang="en-US" sz="2000" dirty="0" err="1" smtClean="0"/>
              <a:t>autorités</a:t>
            </a:r>
            <a:r>
              <a:rPr lang="en-US" sz="2000" dirty="0" smtClean="0"/>
              <a:t> </a:t>
            </a:r>
            <a:r>
              <a:rPr lang="en-US" sz="2000" dirty="0" err="1" smtClean="0"/>
              <a:t>fédérales</a:t>
            </a:r>
            <a:r>
              <a:rPr lang="en-US" sz="2000" dirty="0" smtClean="0"/>
              <a:t>, </a:t>
            </a:r>
            <a:r>
              <a:rPr lang="en-US" sz="2000" dirty="0" err="1" smtClean="0"/>
              <a:t>ni</a:t>
            </a:r>
            <a:r>
              <a:rPr lang="en-US" sz="2000" dirty="0" smtClean="0"/>
              <a:t> </a:t>
            </a:r>
            <a:r>
              <a:rPr lang="en-US" sz="2000" dirty="0" err="1" smtClean="0"/>
              <a:t>certifiée</a:t>
            </a:r>
            <a:r>
              <a:rPr lang="en-US" sz="2000" dirty="0" smtClean="0"/>
              <a:t> par le coastguard </a:t>
            </a:r>
            <a:r>
              <a:rPr lang="en-US" sz="2000" dirty="0" err="1" smtClean="0"/>
              <a:t>américain</a:t>
            </a:r>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8</a:t>
            </a:fld>
            <a:endParaRPr lang="en-US"/>
          </a:p>
        </p:txBody>
      </p:sp>
    </p:spTree>
    <p:extLst>
      <p:ext uri="{BB962C8B-B14F-4D97-AF65-F5344CB8AC3E}">
        <p14:creationId xmlns:p14="http://schemas.microsoft.com/office/powerpoint/2010/main" val="2560687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Les </a:t>
            </a:r>
            <a:r>
              <a:rPr lang="en-US" sz="2800" dirty="0" err="1"/>
              <a:t>Faits</a:t>
            </a:r>
            <a:r>
              <a:rPr lang="en-US" sz="2800" dirty="0"/>
              <a:t> </a:t>
            </a:r>
            <a:r>
              <a:rPr lang="en-US" sz="2800" dirty="0" err="1"/>
              <a:t>dans</a:t>
            </a:r>
            <a:r>
              <a:rPr lang="en-US" sz="2800" dirty="0"/>
              <a:t> </a:t>
            </a:r>
            <a:r>
              <a:rPr lang="en-US" sz="2800" dirty="0" err="1"/>
              <a:t>l’Affaire</a:t>
            </a:r>
            <a:r>
              <a:rPr lang="en-US" sz="2800" dirty="0"/>
              <a:t> </a:t>
            </a:r>
            <a:r>
              <a:rPr lang="en-US" sz="2800" dirty="0" err="1"/>
              <a:t>Lozman</a:t>
            </a:r>
            <a:endParaRPr lang="en-US" sz="2800" dirty="0"/>
          </a:p>
        </p:txBody>
      </p:sp>
      <p:sp>
        <p:nvSpPr>
          <p:cNvPr id="3" name="Content Placeholder 2"/>
          <p:cNvSpPr>
            <a:spLocks noGrp="1"/>
          </p:cNvSpPr>
          <p:nvPr>
            <p:ph idx="1"/>
          </p:nvPr>
        </p:nvSpPr>
        <p:spPr/>
        <p:txBody>
          <a:bodyPr/>
          <a:lstStyle/>
          <a:p>
            <a:pPr>
              <a:spcBef>
                <a:spcPts val="1200"/>
              </a:spcBef>
              <a:spcAft>
                <a:spcPts val="1200"/>
              </a:spcAft>
            </a:pPr>
            <a:r>
              <a:rPr lang="en-US" sz="2000" dirty="0" smtClean="0"/>
              <a:t>Après </a:t>
            </a:r>
            <a:r>
              <a:rPr lang="en-US" sz="2000" dirty="0" err="1" smtClean="0"/>
              <a:t>l’achat</a:t>
            </a:r>
            <a:r>
              <a:rPr lang="en-US" sz="2000" dirty="0" smtClean="0"/>
              <a:t> de la structure, Monsieur Lozman </a:t>
            </a:r>
            <a:r>
              <a:rPr lang="en-US" sz="2000" dirty="0" err="1" smtClean="0"/>
              <a:t>l’a</a:t>
            </a:r>
            <a:r>
              <a:rPr lang="en-US" sz="2000" dirty="0" smtClean="0"/>
              <a:t> fait </a:t>
            </a:r>
            <a:r>
              <a:rPr lang="en-US" sz="2000" dirty="0" err="1" smtClean="0"/>
              <a:t>remorqué</a:t>
            </a:r>
            <a:r>
              <a:rPr lang="en-US" sz="2000" dirty="0" smtClean="0"/>
              <a:t> 200 miles </a:t>
            </a:r>
            <a:r>
              <a:rPr lang="en-US" sz="2000" dirty="0" err="1" smtClean="0"/>
              <a:t>jusqu’a</a:t>
            </a:r>
            <a:r>
              <a:rPr lang="en-US" sz="2000" dirty="0" smtClean="0"/>
              <a:t> North Bay, Florida, et encore </a:t>
            </a:r>
            <a:r>
              <a:rPr lang="en-US" sz="2000" dirty="0" err="1" smtClean="0"/>
              <a:t>deux</a:t>
            </a:r>
            <a:r>
              <a:rPr lang="en-US" sz="2000" dirty="0" smtClean="0"/>
              <a:t> </a:t>
            </a:r>
            <a:r>
              <a:rPr lang="en-US" sz="2000" dirty="0" err="1" smtClean="0"/>
              <a:t>fois</a:t>
            </a:r>
            <a:r>
              <a:rPr lang="en-US" sz="2000" dirty="0" smtClean="0"/>
              <a:t> entre </a:t>
            </a:r>
            <a:r>
              <a:rPr lang="en-US" sz="2000" dirty="0" err="1" smtClean="0"/>
              <a:t>deux</a:t>
            </a:r>
            <a:r>
              <a:rPr lang="en-US" sz="2000" dirty="0" smtClean="0"/>
              <a:t> marinas.  En 2006, Monsieur </a:t>
            </a:r>
            <a:r>
              <a:rPr lang="en-US" sz="2000" dirty="0" err="1" smtClean="0"/>
              <a:t>Lozman</a:t>
            </a:r>
            <a:r>
              <a:rPr lang="en-US" sz="2000" dirty="0" smtClean="0"/>
              <a:t> </a:t>
            </a:r>
            <a:r>
              <a:rPr lang="en-US" sz="2000" dirty="0" err="1" smtClean="0"/>
              <a:t>l’a</a:t>
            </a:r>
            <a:r>
              <a:rPr lang="en-US" sz="2000" dirty="0" smtClean="0"/>
              <a:t> fait </a:t>
            </a:r>
            <a:r>
              <a:rPr lang="en-US" sz="2000" dirty="0" err="1" smtClean="0"/>
              <a:t>remorqué</a:t>
            </a:r>
            <a:r>
              <a:rPr lang="en-US" sz="2000" dirty="0" smtClean="0"/>
              <a:t> encore 70 miles </a:t>
            </a:r>
            <a:r>
              <a:rPr lang="en-US" sz="2000" dirty="0" err="1" smtClean="0"/>
              <a:t>jusqu’à</a:t>
            </a:r>
            <a:r>
              <a:rPr lang="en-US" sz="2000" dirty="0" smtClean="0"/>
              <a:t> </a:t>
            </a:r>
            <a:r>
              <a:rPr lang="en-US" sz="2000" dirty="0" err="1" smtClean="0"/>
              <a:t>une</a:t>
            </a:r>
            <a:r>
              <a:rPr lang="en-US" sz="2000" dirty="0" smtClean="0"/>
              <a:t> marina </a:t>
            </a:r>
            <a:r>
              <a:rPr lang="en-US" sz="2000" dirty="0" err="1" smtClean="0"/>
              <a:t>dont</a:t>
            </a:r>
            <a:r>
              <a:rPr lang="en-US" sz="2000" dirty="0" smtClean="0"/>
              <a:t> le </a:t>
            </a:r>
            <a:r>
              <a:rPr lang="en-US" sz="2000" dirty="0" err="1" smtClean="0"/>
              <a:t>propriétaire</a:t>
            </a:r>
            <a:r>
              <a:rPr lang="en-US" sz="2000" dirty="0" smtClean="0"/>
              <a:t> </a:t>
            </a:r>
            <a:r>
              <a:rPr lang="en-US" sz="2000" dirty="0" err="1" smtClean="0"/>
              <a:t>était</a:t>
            </a:r>
            <a:r>
              <a:rPr lang="en-US" sz="2000" dirty="0" smtClean="0"/>
              <a:t> Riviera Beach, un village en </a:t>
            </a:r>
            <a:r>
              <a:rPr lang="en-US" sz="2000" dirty="0" err="1" smtClean="0"/>
              <a:t>Floride</a:t>
            </a:r>
            <a:r>
              <a:rPr lang="en-US" sz="2000" dirty="0" smtClean="0"/>
              <a:t> </a:t>
            </a:r>
            <a:r>
              <a:rPr lang="en-US" sz="2000" dirty="0" err="1" smtClean="0"/>
              <a:t>où</a:t>
            </a:r>
            <a:r>
              <a:rPr lang="en-US" sz="2000" dirty="0" smtClean="0"/>
              <a:t> </a:t>
            </a:r>
            <a:r>
              <a:rPr lang="en-US" sz="2000" dirty="0" err="1" smtClean="0"/>
              <a:t>il</a:t>
            </a:r>
            <a:r>
              <a:rPr lang="en-US" sz="2000" dirty="0" smtClean="0"/>
              <a:t> </a:t>
            </a:r>
            <a:r>
              <a:rPr lang="en-US" sz="2000" dirty="0" err="1" smtClean="0"/>
              <a:t>l’a</a:t>
            </a:r>
            <a:r>
              <a:rPr lang="en-US" sz="2000" dirty="0" smtClean="0"/>
              <a:t> </a:t>
            </a:r>
            <a:r>
              <a:rPr lang="en-US" sz="2000" dirty="0" err="1" smtClean="0"/>
              <a:t>mis</a:t>
            </a:r>
            <a:r>
              <a:rPr lang="en-US" sz="2000" dirty="0" smtClean="0"/>
              <a:t> au </a:t>
            </a:r>
            <a:r>
              <a:rPr lang="en-US" sz="2000" dirty="0" err="1" smtClean="0"/>
              <a:t>quai</a:t>
            </a:r>
            <a:r>
              <a:rPr lang="en-US" sz="2000" dirty="0" smtClean="0"/>
              <a:t>. </a:t>
            </a:r>
          </a:p>
          <a:p>
            <a:pPr>
              <a:spcBef>
                <a:spcPts val="1200"/>
              </a:spcBef>
              <a:spcAft>
                <a:spcPts val="1200"/>
              </a:spcAft>
            </a:pPr>
            <a:r>
              <a:rPr lang="en-US" sz="2000" dirty="0" smtClean="0"/>
              <a:t>Il y a </a:t>
            </a:r>
            <a:r>
              <a:rPr lang="en-US" sz="2000" dirty="0" err="1" smtClean="0"/>
              <a:t>eu</a:t>
            </a:r>
            <a:r>
              <a:rPr lang="en-US" sz="2000" dirty="0" smtClean="0"/>
              <a:t> des divers disputes avec le village et à un certain point, le village a </a:t>
            </a:r>
            <a:r>
              <a:rPr lang="en-US" sz="2000" dirty="0" err="1" smtClean="0"/>
              <a:t>essayé</a:t>
            </a:r>
            <a:r>
              <a:rPr lang="en-US" sz="2000" dirty="0" smtClean="0"/>
              <a:t>  </a:t>
            </a:r>
            <a:r>
              <a:rPr lang="en-US" sz="2000" dirty="0" err="1" smtClean="0"/>
              <a:t>d’expulser</a:t>
            </a:r>
            <a:r>
              <a:rPr lang="en-US" sz="2000" dirty="0" smtClean="0"/>
              <a:t> Monsieur Lozman de la marina </a:t>
            </a:r>
            <a:r>
              <a:rPr lang="en-US" sz="2000" dirty="0" err="1" smtClean="0"/>
              <a:t>auprès</a:t>
            </a:r>
            <a:r>
              <a:rPr lang="en-US" sz="2000" dirty="0" smtClean="0"/>
              <a:t> du tribunal </a:t>
            </a:r>
            <a:r>
              <a:rPr lang="en-US" sz="2000" dirty="0" err="1" smtClean="0"/>
              <a:t>étatique</a:t>
            </a:r>
            <a:r>
              <a:rPr lang="en-US" sz="2000" dirty="0" smtClean="0"/>
              <a:t>, </a:t>
            </a:r>
            <a:r>
              <a:rPr lang="en-US" sz="2000" dirty="0" err="1" smtClean="0"/>
              <a:t>mais</a:t>
            </a:r>
            <a:r>
              <a:rPr lang="en-US" sz="2000" dirty="0" smtClean="0"/>
              <a:t> le </a:t>
            </a:r>
            <a:r>
              <a:rPr lang="en-US" sz="2000" dirty="0" err="1" smtClean="0"/>
              <a:t>recours</a:t>
            </a:r>
            <a:r>
              <a:rPr lang="en-US" sz="2000" dirty="0" smtClean="0"/>
              <a:t> a </a:t>
            </a:r>
            <a:r>
              <a:rPr lang="en-US" sz="2000" dirty="0" err="1" smtClean="0"/>
              <a:t>été</a:t>
            </a:r>
            <a:r>
              <a:rPr lang="en-US" sz="2000" dirty="0" smtClean="0"/>
              <a:t> </a:t>
            </a:r>
            <a:r>
              <a:rPr lang="en-US" sz="2000" dirty="0" err="1" smtClean="0"/>
              <a:t>rejeté</a:t>
            </a:r>
            <a:endParaRPr lang="en-US" sz="2000" dirty="0" smtClean="0"/>
          </a:p>
          <a:p>
            <a:pPr>
              <a:spcBef>
                <a:spcPts val="1200"/>
              </a:spcBef>
              <a:spcAft>
                <a:spcPts val="1200"/>
              </a:spcAft>
            </a:pPr>
            <a:r>
              <a:rPr lang="en-US" sz="2000" dirty="0" smtClean="0"/>
              <a:t>Le village a donc unilatéralement </a:t>
            </a:r>
            <a:r>
              <a:rPr lang="en-US" sz="2000" dirty="0" err="1" smtClean="0"/>
              <a:t>modifié</a:t>
            </a:r>
            <a:r>
              <a:rPr lang="en-US" sz="2000" dirty="0" smtClean="0"/>
              <a:t> </a:t>
            </a:r>
            <a:r>
              <a:rPr lang="en-US" sz="2000" dirty="0" err="1" smtClean="0"/>
              <a:t>l’accord</a:t>
            </a:r>
            <a:r>
              <a:rPr lang="en-US" sz="2000" dirty="0" smtClean="0"/>
              <a:t> de dockage avec Monsieur </a:t>
            </a:r>
            <a:r>
              <a:rPr lang="en-US" sz="2000" dirty="0" err="1" smtClean="0"/>
              <a:t>Lozman</a:t>
            </a:r>
            <a:r>
              <a:rPr lang="en-US" sz="2000" dirty="0" smtClean="0"/>
              <a:t>, qui a </a:t>
            </a:r>
            <a:r>
              <a:rPr lang="en-US" sz="2000" dirty="0" err="1" smtClean="0"/>
              <a:t>obligé</a:t>
            </a:r>
            <a:r>
              <a:rPr lang="en-US" sz="2000" dirty="0" smtClean="0"/>
              <a:t> les </a:t>
            </a:r>
            <a:r>
              <a:rPr lang="en-US" sz="2000" dirty="0" err="1" smtClean="0"/>
              <a:t>locataires</a:t>
            </a:r>
            <a:r>
              <a:rPr lang="en-US" sz="2000" dirty="0" smtClean="0"/>
              <a:t> </a:t>
            </a:r>
            <a:r>
              <a:rPr lang="en-US" sz="2000" dirty="0" err="1" smtClean="0"/>
              <a:t>d’obtenir</a:t>
            </a:r>
            <a:r>
              <a:rPr lang="en-US" sz="2000" dirty="0" smtClean="0"/>
              <a:t> de </a:t>
            </a:r>
            <a:r>
              <a:rPr lang="en-US" sz="2000" dirty="0" err="1" smtClean="0"/>
              <a:t>l’assurance</a:t>
            </a:r>
            <a:r>
              <a:rPr lang="en-US" sz="2000" dirty="0" smtClean="0"/>
              <a:t> RC et </a:t>
            </a:r>
            <a:r>
              <a:rPr lang="en-US" sz="2000" dirty="0" err="1" smtClean="0"/>
              <a:t>exigeait</a:t>
            </a:r>
            <a:r>
              <a:rPr lang="en-US" sz="2000" dirty="0" smtClean="0"/>
              <a:t> à </a:t>
            </a:r>
            <a:r>
              <a:rPr lang="en-US" sz="2000" dirty="0" err="1" smtClean="0"/>
              <a:t>ce</a:t>
            </a:r>
            <a:r>
              <a:rPr lang="en-US" sz="2000" dirty="0" smtClean="0"/>
              <a:t> </a:t>
            </a:r>
            <a:r>
              <a:rPr lang="en-US" sz="2000" dirty="0" err="1" smtClean="0"/>
              <a:t>que</a:t>
            </a:r>
            <a:r>
              <a:rPr lang="en-US" sz="2000" dirty="0" smtClean="0"/>
              <a:t> tout </a:t>
            </a:r>
            <a:r>
              <a:rPr lang="en-US" sz="2000" dirty="0" err="1" smtClean="0"/>
              <a:t>navire</a:t>
            </a:r>
            <a:r>
              <a:rPr lang="en-US" sz="2000" dirty="0" smtClean="0"/>
              <a:t> </a:t>
            </a:r>
            <a:r>
              <a:rPr lang="en-US" sz="2000" dirty="0" err="1" smtClean="0"/>
              <a:t>mis</a:t>
            </a:r>
            <a:r>
              <a:rPr lang="en-US" sz="2000" dirty="0" smtClean="0"/>
              <a:t> au </a:t>
            </a:r>
            <a:r>
              <a:rPr lang="en-US" sz="2000" dirty="0" err="1" smtClean="0"/>
              <a:t>quai</a:t>
            </a:r>
            <a:r>
              <a:rPr lang="en-US" sz="2000" dirty="0" smtClean="0"/>
              <a:t> à la marina </a:t>
            </a:r>
            <a:r>
              <a:rPr lang="en-US" sz="2000" dirty="0" err="1" smtClean="0"/>
              <a:t>soit</a:t>
            </a:r>
            <a:r>
              <a:rPr lang="en-US" sz="2000" dirty="0" smtClean="0"/>
              <a:t> </a:t>
            </a:r>
            <a:r>
              <a:rPr lang="en-US" sz="2000" dirty="0" err="1" smtClean="0"/>
              <a:t>enregistré</a:t>
            </a:r>
            <a:r>
              <a:rPr lang="en-US" sz="2000" dirty="0" smtClean="0"/>
              <a:t> et capable de quitter la marina pour se </a:t>
            </a:r>
            <a:r>
              <a:rPr lang="en-US" sz="2000" dirty="0" err="1" smtClean="0"/>
              <a:t>mettre</a:t>
            </a:r>
            <a:r>
              <a:rPr lang="en-US" sz="2000" dirty="0" smtClean="0"/>
              <a:t> au large en </a:t>
            </a:r>
            <a:r>
              <a:rPr lang="en-US" sz="2000" dirty="0" err="1" smtClean="0"/>
              <a:t>cas</a:t>
            </a:r>
            <a:r>
              <a:rPr lang="en-US" sz="2000" dirty="0" smtClean="0"/>
              <a:t> de catastrophe </a:t>
            </a:r>
            <a:r>
              <a:rPr lang="en-US" sz="2000" dirty="0" err="1" smtClean="0"/>
              <a:t>naturelle</a:t>
            </a:r>
            <a:r>
              <a:rPr lang="en-US" sz="2000" dirty="0" smtClean="0"/>
              <a:t>.</a:t>
            </a:r>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9</a:t>
            </a:fld>
            <a:endParaRPr lang="en-US"/>
          </a:p>
        </p:txBody>
      </p:sp>
    </p:spTree>
    <p:extLst>
      <p:ext uri="{BB962C8B-B14F-4D97-AF65-F5344CB8AC3E}">
        <p14:creationId xmlns:p14="http://schemas.microsoft.com/office/powerpoint/2010/main" val="207135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a:t>Les </a:t>
            </a:r>
            <a:r>
              <a:rPr lang="en-US" sz="2800" err="1"/>
              <a:t>Faits</a:t>
            </a:r>
            <a:r>
              <a:rPr lang="en-US" sz="2800"/>
              <a:t> </a:t>
            </a:r>
            <a:r>
              <a:rPr lang="en-US" sz="2800" err="1"/>
              <a:t>dans</a:t>
            </a:r>
            <a:r>
              <a:rPr lang="en-US" sz="2800"/>
              <a:t> </a:t>
            </a:r>
            <a:r>
              <a:rPr lang="en-US" sz="2800" err="1"/>
              <a:t>l’Affaire</a:t>
            </a:r>
            <a:r>
              <a:rPr lang="en-US" sz="2800"/>
              <a:t> Lozman</a:t>
            </a:r>
          </a:p>
        </p:txBody>
      </p:sp>
      <p:sp>
        <p:nvSpPr>
          <p:cNvPr id="3" name="Content Placeholder 2"/>
          <p:cNvSpPr>
            <a:spLocks noGrp="1"/>
          </p:cNvSpPr>
          <p:nvPr>
            <p:ph idx="1"/>
          </p:nvPr>
        </p:nvSpPr>
        <p:spPr/>
        <p:txBody>
          <a:bodyPr/>
          <a:lstStyle/>
          <a:p>
            <a:pPr>
              <a:spcBef>
                <a:spcPts val="1200"/>
              </a:spcBef>
              <a:spcAft>
                <a:spcPts val="1200"/>
              </a:spcAft>
            </a:pPr>
            <a:r>
              <a:rPr lang="fr-CA" sz="2000" dirty="0" smtClean="0"/>
              <a:t>Monsieur Lozman a refusé de respecter les termes de l’accord modifié et a cessé de payer les frais d’amarrage (‘</a:t>
            </a:r>
            <a:r>
              <a:rPr lang="fr-CA" sz="2000" dirty="0" err="1" smtClean="0"/>
              <a:t>dockage</a:t>
            </a:r>
            <a:r>
              <a:rPr lang="fr-CA" sz="2000" dirty="0" smtClean="0"/>
              <a:t> </a:t>
            </a:r>
            <a:r>
              <a:rPr lang="fr-CA" sz="2000" dirty="0" err="1" smtClean="0"/>
              <a:t>fees</a:t>
            </a:r>
            <a:r>
              <a:rPr lang="fr-CA" sz="2000" dirty="0" smtClean="0"/>
              <a:t>’)</a:t>
            </a:r>
            <a:endParaRPr lang="en-US" sz="2000" dirty="0" smtClean="0"/>
          </a:p>
          <a:p>
            <a:pPr>
              <a:spcBef>
                <a:spcPts val="1200"/>
              </a:spcBef>
              <a:spcAft>
                <a:spcPts val="1200"/>
              </a:spcAft>
            </a:pPr>
            <a:r>
              <a:rPr lang="en-US" sz="2000" dirty="0" smtClean="0"/>
              <a:t>Le village a donc engagé </a:t>
            </a:r>
            <a:r>
              <a:rPr lang="en-US" sz="2000" dirty="0" err="1" smtClean="0"/>
              <a:t>une</a:t>
            </a:r>
            <a:r>
              <a:rPr lang="en-US" sz="2000" dirty="0" smtClean="0"/>
              <a:t> procédure</a:t>
            </a:r>
            <a:r>
              <a:rPr lang="en-US" sz="2000" dirty="0"/>
              <a:t> </a:t>
            </a:r>
            <a:r>
              <a:rPr lang="en-US" sz="2000" dirty="0" smtClean="0"/>
              <a:t>maritime </a:t>
            </a:r>
            <a:r>
              <a:rPr lang="en-US" sz="2000" dirty="0" err="1" smtClean="0"/>
              <a:t>auprès</a:t>
            </a:r>
            <a:r>
              <a:rPr lang="en-US" sz="2000" dirty="0" smtClean="0"/>
              <a:t> du tribunal </a:t>
            </a:r>
            <a:r>
              <a:rPr lang="en-US" sz="2000" dirty="0" err="1" smtClean="0"/>
              <a:t>fédéral</a:t>
            </a:r>
            <a:r>
              <a:rPr lang="en-US" sz="2000" dirty="0" smtClean="0"/>
              <a:t> </a:t>
            </a:r>
            <a:r>
              <a:rPr lang="en-US" sz="2000" i="1" dirty="0" smtClean="0"/>
              <a:t>in rem</a:t>
            </a:r>
            <a:r>
              <a:rPr lang="en-US" sz="2000" dirty="0" smtClean="0"/>
              <a:t> </a:t>
            </a:r>
            <a:r>
              <a:rPr lang="en-US" sz="2000" dirty="0" err="1" smtClean="0"/>
              <a:t>contre</a:t>
            </a:r>
            <a:r>
              <a:rPr lang="en-US" sz="2000" dirty="0" smtClean="0"/>
              <a:t> la structure en </a:t>
            </a:r>
            <a:r>
              <a:rPr lang="en-US" sz="2000" dirty="0" err="1" smtClean="0"/>
              <a:t>vue</a:t>
            </a:r>
            <a:r>
              <a:rPr lang="en-US" sz="2000" dirty="0" smtClean="0"/>
              <a:t> </a:t>
            </a:r>
            <a:r>
              <a:rPr lang="en-US" sz="2000" dirty="0" err="1" smtClean="0"/>
              <a:t>d’imposer</a:t>
            </a:r>
            <a:r>
              <a:rPr lang="en-US" sz="2000" dirty="0" smtClean="0"/>
              <a:t> </a:t>
            </a:r>
            <a:r>
              <a:rPr lang="en-US" sz="2000" dirty="0" err="1" smtClean="0"/>
              <a:t>une</a:t>
            </a:r>
            <a:r>
              <a:rPr lang="en-US" sz="2000" dirty="0" smtClean="0"/>
              <a:t> </a:t>
            </a:r>
            <a:r>
              <a:rPr lang="en-US" sz="2000" dirty="0" err="1" smtClean="0"/>
              <a:t>hypothèque</a:t>
            </a:r>
            <a:r>
              <a:rPr lang="en-US" sz="2000" dirty="0" smtClean="0"/>
              <a:t> maritime </a:t>
            </a:r>
            <a:r>
              <a:rPr lang="en-US" sz="2000" dirty="0" err="1" smtClean="0"/>
              <a:t>sur</a:t>
            </a:r>
            <a:r>
              <a:rPr lang="en-US" sz="2000" dirty="0" smtClean="0"/>
              <a:t> la structure pour les </a:t>
            </a:r>
            <a:r>
              <a:rPr lang="en-US" sz="2000" dirty="0" err="1" smtClean="0"/>
              <a:t>frais</a:t>
            </a:r>
            <a:r>
              <a:rPr lang="en-US" sz="2000" dirty="0" smtClean="0"/>
              <a:t> </a:t>
            </a:r>
            <a:r>
              <a:rPr lang="en-US" sz="2000" dirty="0" err="1" smtClean="0"/>
              <a:t>d’amarrage</a:t>
            </a:r>
            <a:r>
              <a:rPr lang="en-US" sz="2000" dirty="0" smtClean="0"/>
              <a:t> </a:t>
            </a:r>
            <a:r>
              <a:rPr lang="en-US" sz="2000" dirty="0" err="1" smtClean="0"/>
              <a:t>impayés</a:t>
            </a:r>
            <a:r>
              <a:rPr lang="en-US" sz="2000" dirty="0" smtClean="0"/>
              <a:t> et pour ‘intrusion maritime’ (maritime trespass)</a:t>
            </a:r>
          </a:p>
          <a:p>
            <a:pPr>
              <a:spcBef>
                <a:spcPts val="1200"/>
              </a:spcBef>
              <a:spcAft>
                <a:spcPts val="1200"/>
              </a:spcAft>
            </a:pPr>
            <a:r>
              <a:rPr lang="fr-CA" sz="2000" dirty="0" smtClean="0"/>
              <a:t>Monsieur Lozman a demandé le rejet de l’assignation sur la base que le droit maritime n’était pas applicable, vu le fait qu’il ne s’agissait pas d’un navire mais d’une structure non maritime.  </a:t>
            </a:r>
            <a:endParaRPr lang="en-US" sz="2000" dirty="0" smtClean="0"/>
          </a:p>
        </p:txBody>
      </p:sp>
      <p:sp>
        <p:nvSpPr>
          <p:cNvPr id="4" name="Slide Number Placeholder 3"/>
          <p:cNvSpPr>
            <a:spLocks noGrp="1"/>
          </p:cNvSpPr>
          <p:nvPr>
            <p:ph type="sldNum" sz="quarter" idx="10"/>
          </p:nvPr>
        </p:nvSpPr>
        <p:spPr/>
        <p:txBody>
          <a:bodyPr/>
          <a:lstStyle/>
          <a:p>
            <a:fld id="{246325B7-E8E7-4224-AB4F-E91C82BE9A83}" type="slidenum">
              <a:rPr lang="en-US" smtClean="0"/>
              <a:t>10</a:t>
            </a:fld>
            <a:endParaRPr lang="en-US"/>
          </a:p>
        </p:txBody>
      </p:sp>
    </p:spTree>
    <p:extLst>
      <p:ext uri="{BB962C8B-B14F-4D97-AF65-F5344CB8AC3E}">
        <p14:creationId xmlns:p14="http://schemas.microsoft.com/office/powerpoint/2010/main" val="1638442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a:t>Les </a:t>
            </a:r>
            <a:r>
              <a:rPr lang="en-US" sz="2800" err="1"/>
              <a:t>Faits</a:t>
            </a:r>
            <a:r>
              <a:rPr lang="en-US" sz="2800"/>
              <a:t> </a:t>
            </a:r>
            <a:r>
              <a:rPr lang="en-US" sz="2800" err="1"/>
              <a:t>dans</a:t>
            </a:r>
            <a:r>
              <a:rPr lang="en-US" sz="2800"/>
              <a:t> </a:t>
            </a:r>
            <a:r>
              <a:rPr lang="en-US" sz="2800" err="1"/>
              <a:t>l’Affaire</a:t>
            </a:r>
            <a:r>
              <a:rPr lang="en-US" sz="2800"/>
              <a:t> Lozman</a:t>
            </a:r>
          </a:p>
        </p:txBody>
      </p:sp>
      <p:sp>
        <p:nvSpPr>
          <p:cNvPr id="3" name="Content Placeholder 2"/>
          <p:cNvSpPr>
            <a:spLocks noGrp="1"/>
          </p:cNvSpPr>
          <p:nvPr>
            <p:ph idx="1"/>
          </p:nvPr>
        </p:nvSpPr>
        <p:spPr/>
        <p:txBody>
          <a:bodyPr/>
          <a:lstStyle/>
          <a:p>
            <a:pPr>
              <a:spcBef>
                <a:spcPts val="1200"/>
              </a:spcBef>
              <a:spcAft>
                <a:spcPts val="1200"/>
              </a:spcAft>
            </a:pPr>
            <a:endParaRPr lang="en-US" sz="2000" dirty="0" smtClean="0"/>
          </a:p>
          <a:p>
            <a:pPr>
              <a:spcBef>
                <a:spcPts val="1200"/>
              </a:spcBef>
              <a:spcAft>
                <a:spcPts val="1200"/>
              </a:spcAft>
            </a:pPr>
            <a:r>
              <a:rPr lang="en-US" sz="2000" dirty="0"/>
              <a:t>Le tribunal </a:t>
            </a:r>
            <a:r>
              <a:rPr lang="en-US" sz="2000" dirty="0" err="1"/>
              <a:t>d’instance</a:t>
            </a:r>
            <a:r>
              <a:rPr lang="en-US" sz="2000" dirty="0"/>
              <a:t> et la </a:t>
            </a:r>
            <a:r>
              <a:rPr lang="en-US" sz="2000" dirty="0" err="1"/>
              <a:t>cour</a:t>
            </a:r>
            <a:r>
              <a:rPr lang="en-US" sz="2000" dirty="0"/>
              <a:t> </a:t>
            </a:r>
            <a:r>
              <a:rPr lang="en-US" sz="2000" dirty="0" err="1"/>
              <a:t>d’appel</a:t>
            </a:r>
            <a:r>
              <a:rPr lang="en-US" sz="2000" dirty="0"/>
              <a:t> du </a:t>
            </a:r>
            <a:r>
              <a:rPr lang="en-US" sz="2000" dirty="0" smtClean="0"/>
              <a:t>11ème </a:t>
            </a:r>
            <a:r>
              <a:rPr lang="en-US" sz="2000" dirty="0"/>
              <a:t>circuit </a:t>
            </a:r>
            <a:r>
              <a:rPr lang="en-US" sz="2000" dirty="0" err="1"/>
              <a:t>ont</a:t>
            </a:r>
            <a:r>
              <a:rPr lang="en-US" sz="2000" dirty="0"/>
              <a:t> </a:t>
            </a:r>
            <a:r>
              <a:rPr lang="en-US" sz="2000" dirty="0" err="1"/>
              <a:t>déterminé</a:t>
            </a:r>
            <a:r>
              <a:rPr lang="en-US" sz="2000" dirty="0"/>
              <a:t> </a:t>
            </a:r>
            <a:r>
              <a:rPr lang="en-US" sz="2000" dirty="0" err="1"/>
              <a:t>que</a:t>
            </a:r>
            <a:r>
              <a:rPr lang="en-US" sz="2000" dirty="0"/>
              <a:t> la structure </a:t>
            </a:r>
            <a:r>
              <a:rPr lang="en-US" sz="2000" dirty="0" err="1" smtClean="0"/>
              <a:t>était</a:t>
            </a:r>
            <a:r>
              <a:rPr lang="en-US" sz="2000" dirty="0" smtClean="0"/>
              <a:t>, </a:t>
            </a:r>
            <a:r>
              <a:rPr lang="en-US" sz="2000" dirty="0"/>
              <a:t>en </a:t>
            </a:r>
            <a:r>
              <a:rPr lang="en-US" sz="2000" dirty="0" err="1" smtClean="0"/>
              <a:t>effet</a:t>
            </a:r>
            <a:r>
              <a:rPr lang="en-US" sz="2000" dirty="0"/>
              <a:t>, un ‘</a:t>
            </a:r>
            <a:r>
              <a:rPr lang="en-US" sz="2000" dirty="0" err="1"/>
              <a:t>navire</a:t>
            </a:r>
            <a:r>
              <a:rPr lang="en-US" sz="2000" dirty="0"/>
              <a:t>’ en </a:t>
            </a:r>
            <a:r>
              <a:rPr lang="en-US" sz="2000" dirty="0" err="1"/>
              <a:t>appliquant</a:t>
            </a:r>
            <a:r>
              <a:rPr lang="en-US" sz="2000" dirty="0"/>
              <a:t> la </a:t>
            </a:r>
            <a:r>
              <a:rPr lang="en-US" sz="2000" dirty="0" err="1"/>
              <a:t>définition</a:t>
            </a:r>
            <a:r>
              <a:rPr lang="en-US" sz="2000" dirty="0"/>
              <a:t> </a:t>
            </a:r>
            <a:r>
              <a:rPr lang="en-US" sz="2000" dirty="0" err="1"/>
              <a:t>citée</a:t>
            </a:r>
            <a:r>
              <a:rPr lang="en-US" sz="2000" dirty="0"/>
              <a:t> plus haut</a:t>
            </a:r>
          </a:p>
          <a:p>
            <a:pPr marL="0" indent="0">
              <a:spcBef>
                <a:spcPts val="1200"/>
              </a:spcBef>
              <a:spcAft>
                <a:spcPts val="1200"/>
              </a:spcAft>
              <a:buNone/>
            </a:pPr>
            <a:r>
              <a:rPr lang="en-US" sz="2000" dirty="0" smtClean="0"/>
              <a:t> </a:t>
            </a:r>
          </a:p>
          <a:p>
            <a:pPr>
              <a:spcBef>
                <a:spcPts val="1200"/>
              </a:spcBef>
              <a:spcAft>
                <a:spcPts val="1200"/>
              </a:spcAft>
            </a:pPr>
            <a:r>
              <a:rPr lang="en-US" sz="2000" dirty="0" smtClean="0"/>
              <a:t>Le village a </a:t>
            </a:r>
            <a:r>
              <a:rPr lang="en-US" sz="2000" dirty="0" err="1" smtClean="0"/>
              <a:t>pris</a:t>
            </a:r>
            <a:r>
              <a:rPr lang="en-US" sz="2000" dirty="0" smtClean="0"/>
              <a:t> possession de la structure, </a:t>
            </a:r>
            <a:r>
              <a:rPr lang="en-US" sz="2000" dirty="0" err="1" smtClean="0"/>
              <a:t>l’a</a:t>
            </a:r>
            <a:r>
              <a:rPr lang="en-US" sz="2000" dirty="0" smtClean="0"/>
              <a:t> fait </a:t>
            </a:r>
            <a:r>
              <a:rPr lang="en-US" sz="2000" dirty="0" err="1" smtClean="0"/>
              <a:t>remorqué</a:t>
            </a:r>
            <a:r>
              <a:rPr lang="en-US" sz="2000" dirty="0" smtClean="0"/>
              <a:t> </a:t>
            </a:r>
            <a:r>
              <a:rPr lang="en-US" sz="2000" dirty="0" err="1" smtClean="0"/>
              <a:t>depuis</a:t>
            </a:r>
            <a:r>
              <a:rPr lang="en-US" sz="2000" dirty="0" smtClean="0"/>
              <a:t> la marina </a:t>
            </a:r>
            <a:r>
              <a:rPr lang="en-US" sz="2000" dirty="0" err="1" smtClean="0"/>
              <a:t>jusqu’a</a:t>
            </a:r>
            <a:r>
              <a:rPr lang="en-US" sz="2000" dirty="0" smtClean="0"/>
              <a:t> Miami et </a:t>
            </a:r>
            <a:r>
              <a:rPr lang="en-US" sz="2000" dirty="0" err="1" smtClean="0"/>
              <a:t>l’a</a:t>
            </a:r>
            <a:r>
              <a:rPr lang="en-US" sz="2000" dirty="0" smtClean="0"/>
              <a:t> </a:t>
            </a:r>
            <a:r>
              <a:rPr lang="en-US" sz="2000" dirty="0" err="1" smtClean="0"/>
              <a:t>détruit</a:t>
            </a:r>
            <a:r>
              <a:rPr lang="en-US" sz="2000" dirty="0" smtClean="0"/>
              <a:t>.  La </a:t>
            </a:r>
            <a:r>
              <a:rPr lang="en-US" sz="2000" dirty="0" err="1"/>
              <a:t>C</a:t>
            </a:r>
            <a:r>
              <a:rPr lang="en-US" sz="2000" dirty="0" err="1" smtClean="0"/>
              <a:t>our</a:t>
            </a:r>
            <a:r>
              <a:rPr lang="en-US" sz="2000" dirty="0" smtClean="0"/>
              <a:t> </a:t>
            </a:r>
            <a:r>
              <a:rPr lang="en-US" sz="2000" dirty="0" err="1" smtClean="0"/>
              <a:t>Suprême</a:t>
            </a:r>
            <a:r>
              <a:rPr lang="en-US" sz="2000" dirty="0" smtClean="0"/>
              <a:t> a </a:t>
            </a:r>
            <a:r>
              <a:rPr lang="en-US" sz="2000" dirty="0" err="1" smtClean="0"/>
              <a:t>accepté</a:t>
            </a:r>
            <a:r>
              <a:rPr lang="en-US" sz="2000" dirty="0" smtClean="0"/>
              <a:t> </a:t>
            </a:r>
            <a:r>
              <a:rPr lang="en-US" sz="2000" dirty="0" err="1" smtClean="0"/>
              <a:t>l’appel</a:t>
            </a:r>
            <a:r>
              <a:rPr lang="en-US" sz="2000" dirty="0" smtClean="0"/>
              <a:t> le 8 mars 2012.  </a:t>
            </a:r>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11</a:t>
            </a:fld>
            <a:endParaRPr lang="en-US"/>
          </a:p>
        </p:txBody>
      </p:sp>
    </p:spTree>
    <p:extLst>
      <p:ext uri="{BB962C8B-B14F-4D97-AF65-F5344CB8AC3E}">
        <p14:creationId xmlns:p14="http://schemas.microsoft.com/office/powerpoint/2010/main" val="2539302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La </a:t>
            </a:r>
            <a:r>
              <a:rPr lang="en-US" sz="2800" dirty="0"/>
              <a:t>C</a:t>
            </a:r>
            <a:r>
              <a:rPr lang="en-US" sz="2800" dirty="0" smtClean="0"/>
              <a:t>our </a:t>
            </a:r>
            <a:r>
              <a:rPr lang="en-US" sz="2800" dirty="0"/>
              <a:t>S</a:t>
            </a:r>
            <a:r>
              <a:rPr lang="en-US" sz="2800" dirty="0" smtClean="0"/>
              <a:t>uprême Décide que </a:t>
            </a:r>
            <a:br>
              <a:rPr lang="en-US" sz="2800" dirty="0" smtClean="0"/>
            </a:br>
            <a:r>
              <a:rPr lang="en-US" sz="2800" dirty="0" smtClean="0"/>
              <a:t>la Structure n’est pas un Navire</a:t>
            </a:r>
            <a:endParaRPr lang="en-US" sz="2800" dirty="0"/>
          </a:p>
        </p:txBody>
      </p:sp>
      <p:sp>
        <p:nvSpPr>
          <p:cNvPr id="3" name="Content Placeholder 2"/>
          <p:cNvSpPr>
            <a:spLocks noGrp="1"/>
          </p:cNvSpPr>
          <p:nvPr>
            <p:ph idx="1"/>
          </p:nvPr>
        </p:nvSpPr>
        <p:spPr>
          <a:xfrm>
            <a:off x="838200" y="1143000"/>
            <a:ext cx="7839075" cy="4906963"/>
          </a:xfrm>
        </p:spPr>
        <p:txBody>
          <a:bodyPr/>
          <a:lstStyle/>
          <a:p>
            <a:pPr>
              <a:spcBef>
                <a:spcPts val="1200"/>
              </a:spcBef>
              <a:spcAft>
                <a:spcPts val="1200"/>
              </a:spcAft>
            </a:pPr>
            <a:endParaRPr lang="en-US" sz="2000" dirty="0" smtClean="0"/>
          </a:p>
          <a:p>
            <a:pPr>
              <a:spcBef>
                <a:spcPts val="1200"/>
              </a:spcBef>
              <a:spcAft>
                <a:spcPts val="1200"/>
              </a:spcAft>
            </a:pPr>
            <a:r>
              <a:rPr lang="en-US" sz="2000" dirty="0" smtClean="0"/>
              <a:t>La </a:t>
            </a:r>
            <a:r>
              <a:rPr lang="en-US" sz="2000" dirty="0" err="1" smtClean="0"/>
              <a:t>Cour</a:t>
            </a:r>
            <a:r>
              <a:rPr lang="en-US" sz="2000" dirty="0" smtClean="0"/>
              <a:t> </a:t>
            </a:r>
            <a:r>
              <a:rPr lang="en-US" sz="2000" dirty="0" err="1" smtClean="0"/>
              <a:t>Suprême</a:t>
            </a:r>
            <a:r>
              <a:rPr lang="en-US" sz="2000" dirty="0" smtClean="0"/>
              <a:t> a </a:t>
            </a:r>
            <a:r>
              <a:rPr lang="en-US" sz="2000" dirty="0" err="1" smtClean="0"/>
              <a:t>cassé</a:t>
            </a:r>
            <a:r>
              <a:rPr lang="en-US" sz="2000" dirty="0" smtClean="0"/>
              <a:t> la </a:t>
            </a:r>
            <a:r>
              <a:rPr lang="en-US" sz="2000" dirty="0" err="1" smtClean="0"/>
              <a:t>décision</a:t>
            </a:r>
            <a:r>
              <a:rPr lang="en-US" sz="2000" dirty="0" smtClean="0"/>
              <a:t> de la </a:t>
            </a:r>
            <a:r>
              <a:rPr lang="en-US" sz="2000" dirty="0" err="1" smtClean="0"/>
              <a:t>cour</a:t>
            </a:r>
            <a:r>
              <a:rPr lang="en-US" sz="2000" dirty="0" smtClean="0"/>
              <a:t> </a:t>
            </a:r>
            <a:r>
              <a:rPr lang="en-US" sz="2000" dirty="0" err="1" smtClean="0"/>
              <a:t>d’appel</a:t>
            </a:r>
            <a:r>
              <a:rPr lang="en-US" sz="2000" dirty="0" smtClean="0"/>
              <a:t> </a:t>
            </a:r>
            <a:r>
              <a:rPr lang="en-US" sz="2000" dirty="0" err="1" smtClean="0"/>
              <a:t>basé</a:t>
            </a:r>
            <a:r>
              <a:rPr lang="en-US" sz="2000" dirty="0" smtClean="0"/>
              <a:t> </a:t>
            </a:r>
            <a:r>
              <a:rPr lang="en-US" sz="2000" dirty="0" err="1" smtClean="0"/>
              <a:t>sur</a:t>
            </a:r>
            <a:r>
              <a:rPr lang="en-US" sz="2000" dirty="0" smtClean="0"/>
              <a:t> son </a:t>
            </a:r>
            <a:r>
              <a:rPr lang="en-US" sz="2000" dirty="0" err="1" smtClean="0"/>
              <a:t>interprétation</a:t>
            </a:r>
            <a:r>
              <a:rPr lang="en-US" sz="2000" dirty="0" smtClean="0"/>
              <a:t> de 1 </a:t>
            </a:r>
            <a:r>
              <a:rPr lang="en-US" sz="2000" dirty="0" err="1" smtClean="0"/>
              <a:t>U.S.C</a:t>
            </a:r>
            <a:r>
              <a:rPr lang="en-US" sz="2000" dirty="0" smtClean="0"/>
              <a:t>. § 3</a:t>
            </a:r>
          </a:p>
          <a:p>
            <a:pPr>
              <a:spcBef>
                <a:spcPts val="1200"/>
              </a:spcBef>
              <a:spcAft>
                <a:spcPts val="1200"/>
              </a:spcAft>
            </a:pPr>
            <a:r>
              <a:rPr lang="en-US" sz="2000" dirty="0" smtClean="0"/>
              <a:t>La </a:t>
            </a:r>
            <a:r>
              <a:rPr lang="en-US" sz="2000" dirty="0" err="1" smtClean="0"/>
              <a:t>cour</a:t>
            </a:r>
            <a:r>
              <a:rPr lang="en-US" sz="2000" dirty="0" smtClean="0"/>
              <a:t> a </a:t>
            </a:r>
            <a:r>
              <a:rPr lang="en-US" sz="2000" dirty="0" err="1" smtClean="0"/>
              <a:t>rejetée</a:t>
            </a:r>
            <a:r>
              <a:rPr lang="en-US" sz="2000" dirty="0" smtClean="0"/>
              <a:t> </a:t>
            </a:r>
            <a:r>
              <a:rPr lang="en-US" sz="2000" dirty="0" err="1" smtClean="0"/>
              <a:t>l’approche</a:t>
            </a:r>
            <a:r>
              <a:rPr lang="en-US" sz="2000" dirty="0" smtClean="0"/>
              <a:t> de la </a:t>
            </a:r>
            <a:r>
              <a:rPr lang="en-US" sz="2000" dirty="0" err="1" smtClean="0"/>
              <a:t>définition</a:t>
            </a:r>
            <a:r>
              <a:rPr lang="en-US" sz="2000" dirty="0" smtClean="0"/>
              <a:t>, à savoir: ‘tout </a:t>
            </a:r>
            <a:r>
              <a:rPr lang="en-US" sz="2000" dirty="0" err="1" smtClean="0"/>
              <a:t>ce</a:t>
            </a:r>
            <a:r>
              <a:rPr lang="en-US" sz="2000" dirty="0" smtClean="0"/>
              <a:t> qui </a:t>
            </a:r>
            <a:r>
              <a:rPr lang="en-US" sz="2000" dirty="0" err="1" smtClean="0"/>
              <a:t>flotte</a:t>
            </a:r>
            <a:r>
              <a:rPr lang="en-US" sz="2000" dirty="0" smtClean="0"/>
              <a:t> </a:t>
            </a:r>
            <a:r>
              <a:rPr lang="en-US" sz="2000" dirty="0" err="1" smtClean="0"/>
              <a:t>est</a:t>
            </a:r>
            <a:r>
              <a:rPr lang="en-US" sz="2000" dirty="0" smtClean="0"/>
              <a:t> un </a:t>
            </a:r>
            <a:r>
              <a:rPr lang="en-US" sz="2000" dirty="0" err="1" smtClean="0"/>
              <a:t>navire</a:t>
            </a:r>
            <a:r>
              <a:rPr lang="en-US" sz="2000" dirty="0" smtClean="0"/>
              <a:t>’</a:t>
            </a:r>
            <a:endParaRPr lang="en-US" sz="2000" dirty="0"/>
          </a:p>
          <a:p>
            <a:pPr>
              <a:spcBef>
                <a:spcPts val="1200"/>
              </a:spcBef>
              <a:spcAft>
                <a:spcPts val="1200"/>
              </a:spcAft>
            </a:pPr>
            <a:r>
              <a:rPr lang="fr-CA" sz="2000" dirty="0" smtClean="0"/>
              <a:t>La Cour a noté:</a:t>
            </a:r>
          </a:p>
          <a:p>
            <a:pPr lvl="1">
              <a:spcBef>
                <a:spcPts val="1200"/>
              </a:spcBef>
              <a:spcAft>
                <a:spcPts val="1200"/>
              </a:spcAft>
            </a:pPr>
            <a:r>
              <a:rPr lang="fr-CA" sz="1600" dirty="0" smtClean="0"/>
              <a:t>A </a:t>
            </a:r>
            <a:r>
              <a:rPr lang="fr-CA" sz="1600" dirty="0" err="1" smtClean="0"/>
              <a:t>wooden</a:t>
            </a:r>
            <a:r>
              <a:rPr lang="fr-CA" sz="1600" dirty="0" smtClean="0"/>
              <a:t> </a:t>
            </a:r>
            <a:r>
              <a:rPr lang="fr-CA" sz="1600" dirty="0" err="1" smtClean="0"/>
              <a:t>wash</a:t>
            </a:r>
            <a:r>
              <a:rPr lang="fr-CA" sz="1600" dirty="0" smtClean="0"/>
              <a:t> tub, a plastic </a:t>
            </a:r>
            <a:r>
              <a:rPr lang="fr-CA" sz="1600" dirty="0" err="1" smtClean="0"/>
              <a:t>dish</a:t>
            </a:r>
            <a:r>
              <a:rPr lang="fr-CA" sz="1600" dirty="0" smtClean="0"/>
              <a:t> pan, a </a:t>
            </a:r>
            <a:r>
              <a:rPr lang="fr-CA" sz="1600" dirty="0" err="1" smtClean="0"/>
              <a:t>swimming</a:t>
            </a:r>
            <a:r>
              <a:rPr lang="fr-CA" sz="1600" dirty="0" smtClean="0"/>
              <a:t> </a:t>
            </a:r>
            <a:r>
              <a:rPr lang="fr-CA" sz="1600" dirty="0" err="1" smtClean="0"/>
              <a:t>platform</a:t>
            </a:r>
            <a:r>
              <a:rPr lang="fr-CA" sz="1600" dirty="0" smtClean="0"/>
              <a:t> on </a:t>
            </a:r>
            <a:r>
              <a:rPr lang="fr-CA" sz="1600" dirty="0" err="1" smtClean="0"/>
              <a:t>pontoons</a:t>
            </a:r>
            <a:r>
              <a:rPr lang="fr-CA" sz="1600" dirty="0" smtClean="0"/>
              <a:t>, a large </a:t>
            </a:r>
            <a:r>
              <a:rPr lang="fr-CA" sz="1600" dirty="0" err="1" smtClean="0"/>
              <a:t>fishing</a:t>
            </a:r>
            <a:r>
              <a:rPr lang="fr-CA" sz="1600" dirty="0" smtClean="0"/>
              <a:t> net, a </a:t>
            </a:r>
            <a:r>
              <a:rPr lang="fr-CA" sz="1600" dirty="0" err="1" smtClean="0"/>
              <a:t>door</a:t>
            </a:r>
            <a:r>
              <a:rPr lang="fr-CA" sz="1600" dirty="0" smtClean="0"/>
              <a:t> </a:t>
            </a:r>
            <a:r>
              <a:rPr lang="fr-CA" sz="1600" dirty="0" err="1" smtClean="0"/>
              <a:t>taken</a:t>
            </a:r>
            <a:r>
              <a:rPr lang="fr-CA" sz="1600" dirty="0" smtClean="0"/>
              <a:t> off </a:t>
            </a:r>
            <a:r>
              <a:rPr lang="fr-CA" sz="1600" dirty="0" err="1" smtClean="0"/>
              <a:t>its</a:t>
            </a:r>
            <a:r>
              <a:rPr lang="fr-CA" sz="1600" dirty="0" smtClean="0"/>
              <a:t> </a:t>
            </a:r>
            <a:r>
              <a:rPr lang="fr-CA" sz="1600" dirty="0" err="1" smtClean="0"/>
              <a:t>hinges</a:t>
            </a:r>
            <a:r>
              <a:rPr lang="fr-CA" sz="1600" dirty="0" smtClean="0"/>
              <a:t>, or Pinocchio (</a:t>
            </a:r>
            <a:r>
              <a:rPr lang="fr-CA" sz="1600" dirty="0" err="1" smtClean="0"/>
              <a:t>when</a:t>
            </a:r>
            <a:r>
              <a:rPr lang="fr-CA" sz="1600" dirty="0" smtClean="0"/>
              <a:t> </a:t>
            </a:r>
            <a:r>
              <a:rPr lang="fr-CA" sz="1600" dirty="0" err="1" smtClean="0"/>
              <a:t>inside</a:t>
            </a:r>
            <a:r>
              <a:rPr lang="fr-CA" sz="1600" dirty="0" smtClean="0"/>
              <a:t> the </a:t>
            </a:r>
            <a:r>
              <a:rPr lang="fr-CA" sz="1600" dirty="0" err="1" smtClean="0"/>
              <a:t>whale</a:t>
            </a:r>
            <a:r>
              <a:rPr lang="fr-CA" sz="1600" dirty="0" smtClean="0"/>
              <a:t>) are not ‘</a:t>
            </a:r>
            <a:r>
              <a:rPr lang="fr-CA" sz="1600" dirty="0" err="1" smtClean="0"/>
              <a:t>vessels</a:t>
            </a:r>
            <a:r>
              <a:rPr lang="fr-CA" sz="1600" dirty="0" smtClean="0"/>
              <a:t>’ </a:t>
            </a:r>
            <a:r>
              <a:rPr lang="fr-CA" sz="1600" dirty="0" err="1" smtClean="0"/>
              <a:t>even</a:t>
            </a:r>
            <a:r>
              <a:rPr lang="fr-CA" sz="1600" dirty="0" smtClean="0"/>
              <a:t> if </a:t>
            </a:r>
            <a:r>
              <a:rPr lang="fr-CA" sz="1600" dirty="0" err="1" smtClean="0"/>
              <a:t>they</a:t>
            </a:r>
            <a:r>
              <a:rPr lang="fr-CA" sz="1600" dirty="0" smtClean="0"/>
              <a:t> are ‘</a:t>
            </a:r>
            <a:r>
              <a:rPr lang="fr-CA" sz="1600" dirty="0" err="1" smtClean="0"/>
              <a:t>artificial</a:t>
            </a:r>
            <a:r>
              <a:rPr lang="fr-CA" sz="1600" dirty="0" smtClean="0"/>
              <a:t> </a:t>
            </a:r>
            <a:r>
              <a:rPr lang="fr-CA" sz="1600" dirty="0" err="1" smtClean="0"/>
              <a:t>contrivances</a:t>
            </a:r>
            <a:r>
              <a:rPr lang="fr-CA" sz="1600" dirty="0" smtClean="0"/>
              <a:t>’ capable of </a:t>
            </a:r>
            <a:r>
              <a:rPr lang="fr-CA" sz="1600" dirty="0" err="1" smtClean="0"/>
              <a:t>floating</a:t>
            </a:r>
            <a:r>
              <a:rPr lang="fr-CA" sz="1600" dirty="0" smtClean="0"/>
              <a:t>, etc.</a:t>
            </a:r>
            <a:endParaRPr lang="en-US" sz="1600" dirty="0" smtClean="0"/>
          </a:p>
          <a:p>
            <a:pPr lvl="1">
              <a:spcBef>
                <a:spcPts val="1200"/>
              </a:spcBef>
              <a:spcAft>
                <a:spcPts val="1200"/>
              </a:spcAft>
            </a:pPr>
            <a:endParaRPr lang="en-US" sz="1600" dirty="0" smtClean="0"/>
          </a:p>
        </p:txBody>
      </p:sp>
      <p:sp>
        <p:nvSpPr>
          <p:cNvPr id="4" name="Slide Number Placeholder 3"/>
          <p:cNvSpPr>
            <a:spLocks noGrp="1"/>
          </p:cNvSpPr>
          <p:nvPr>
            <p:ph type="sldNum" sz="quarter" idx="10"/>
          </p:nvPr>
        </p:nvSpPr>
        <p:spPr/>
        <p:txBody>
          <a:bodyPr/>
          <a:lstStyle/>
          <a:p>
            <a:fld id="{246325B7-E8E7-4224-AB4F-E91C82BE9A83}" type="slidenum">
              <a:rPr lang="en-US" smtClean="0"/>
              <a:t>12</a:t>
            </a:fld>
            <a:endParaRPr lang="en-US"/>
          </a:p>
        </p:txBody>
      </p:sp>
    </p:spTree>
    <p:extLst>
      <p:ext uri="{BB962C8B-B14F-4D97-AF65-F5344CB8AC3E}">
        <p14:creationId xmlns:p14="http://schemas.microsoft.com/office/powerpoint/2010/main" val="27058672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La </a:t>
            </a:r>
            <a:r>
              <a:rPr lang="en-US" sz="2800" dirty="0" err="1"/>
              <a:t>Cour</a:t>
            </a:r>
            <a:r>
              <a:rPr lang="en-US" sz="2800" dirty="0"/>
              <a:t> </a:t>
            </a:r>
            <a:r>
              <a:rPr lang="en-US" sz="2800" dirty="0" err="1"/>
              <a:t>Suprême</a:t>
            </a:r>
            <a:r>
              <a:rPr lang="en-US" sz="2800" dirty="0"/>
              <a:t> </a:t>
            </a:r>
            <a:r>
              <a:rPr lang="en-US" sz="2800" dirty="0" err="1"/>
              <a:t>Décide</a:t>
            </a:r>
            <a:r>
              <a:rPr lang="en-US" sz="2800" dirty="0"/>
              <a:t> </a:t>
            </a:r>
            <a:r>
              <a:rPr lang="en-US" sz="2800" dirty="0" err="1"/>
              <a:t>que</a:t>
            </a:r>
            <a:r>
              <a:rPr lang="en-US" sz="2800" dirty="0"/>
              <a:t> </a:t>
            </a:r>
            <a:br>
              <a:rPr lang="en-US" sz="2800" dirty="0"/>
            </a:br>
            <a:r>
              <a:rPr lang="en-US" sz="2800" dirty="0"/>
              <a:t>la Structure </a:t>
            </a:r>
            <a:r>
              <a:rPr lang="en-US" sz="2800" dirty="0" err="1"/>
              <a:t>n’est</a:t>
            </a:r>
            <a:r>
              <a:rPr lang="en-US" sz="2800" dirty="0"/>
              <a:t> pas un Navire</a:t>
            </a:r>
          </a:p>
        </p:txBody>
      </p:sp>
      <p:sp>
        <p:nvSpPr>
          <p:cNvPr id="3" name="Content Placeholder 2"/>
          <p:cNvSpPr>
            <a:spLocks noGrp="1"/>
          </p:cNvSpPr>
          <p:nvPr>
            <p:ph idx="1"/>
          </p:nvPr>
        </p:nvSpPr>
        <p:spPr/>
        <p:txBody>
          <a:bodyPr/>
          <a:lstStyle/>
          <a:p>
            <a:endParaRPr lang="en-US" sz="2000" dirty="0" smtClean="0"/>
          </a:p>
          <a:p>
            <a:r>
              <a:rPr lang="en-US" sz="2000" dirty="0" smtClean="0"/>
              <a:t>La </a:t>
            </a:r>
            <a:r>
              <a:rPr lang="en-US" sz="2000" dirty="0" err="1"/>
              <a:t>cour</a:t>
            </a:r>
            <a:r>
              <a:rPr lang="en-US" sz="2000" dirty="0"/>
              <a:t> a </a:t>
            </a:r>
            <a:r>
              <a:rPr lang="en-US" sz="2000" dirty="0" err="1" smtClean="0"/>
              <a:t>mis</a:t>
            </a:r>
            <a:r>
              <a:rPr lang="en-US" sz="2000" dirty="0" smtClean="0"/>
              <a:t> </a:t>
            </a:r>
            <a:r>
              <a:rPr lang="en-US" sz="2000" dirty="0" err="1" smtClean="0"/>
              <a:t>l’accent</a:t>
            </a:r>
            <a:r>
              <a:rPr lang="en-US" sz="2000" dirty="0" smtClean="0"/>
              <a:t> </a:t>
            </a:r>
            <a:r>
              <a:rPr lang="en-US" sz="2000" dirty="0" err="1"/>
              <a:t>sur</a:t>
            </a:r>
            <a:r>
              <a:rPr lang="en-US" sz="2000" dirty="0"/>
              <a:t> la phrase ‘</a:t>
            </a:r>
            <a:r>
              <a:rPr lang="en-US" sz="2000" dirty="0" err="1"/>
              <a:t>moyen</a:t>
            </a:r>
            <a:r>
              <a:rPr lang="en-US" sz="2000" dirty="0"/>
              <a:t> de </a:t>
            </a:r>
            <a:r>
              <a:rPr lang="en-US" sz="2000" dirty="0" smtClean="0"/>
              <a:t>transport’ pour </a:t>
            </a:r>
            <a:r>
              <a:rPr lang="en-US" sz="2000" dirty="0" err="1" smtClean="0"/>
              <a:t>créer</a:t>
            </a:r>
            <a:r>
              <a:rPr lang="en-US" sz="2000" dirty="0" smtClean="0"/>
              <a:t> </a:t>
            </a:r>
            <a:r>
              <a:rPr lang="en-US" sz="2000" dirty="0" err="1" smtClean="0"/>
              <a:t>une</a:t>
            </a:r>
            <a:r>
              <a:rPr lang="en-US" sz="2000" dirty="0" smtClean="0"/>
              <a:t> distinction entre la  ‘</a:t>
            </a:r>
            <a:r>
              <a:rPr lang="en-US" sz="2000" dirty="0" err="1" smtClean="0"/>
              <a:t>maison</a:t>
            </a:r>
            <a:r>
              <a:rPr lang="en-US" sz="2000" dirty="0" smtClean="0"/>
              <a:t> </a:t>
            </a:r>
            <a:r>
              <a:rPr lang="en-US" sz="2000" dirty="0" err="1" smtClean="0"/>
              <a:t>flottante</a:t>
            </a:r>
            <a:r>
              <a:rPr lang="en-US" sz="2000" dirty="0" smtClean="0"/>
              <a:t>’ </a:t>
            </a:r>
            <a:r>
              <a:rPr lang="en-US" sz="2000" dirty="0"/>
              <a:t>de Monsieur </a:t>
            </a:r>
            <a:r>
              <a:rPr lang="en-US" sz="2000" dirty="0" err="1"/>
              <a:t>Lozman</a:t>
            </a:r>
            <a:r>
              <a:rPr lang="en-US" sz="2000" dirty="0"/>
              <a:t> </a:t>
            </a:r>
            <a:r>
              <a:rPr lang="en-US" sz="2000" dirty="0" smtClean="0"/>
              <a:t>et un </a:t>
            </a:r>
            <a:r>
              <a:rPr lang="en-US" sz="2000" dirty="0" err="1" smtClean="0"/>
              <a:t>navire</a:t>
            </a:r>
            <a:r>
              <a:rPr lang="en-US" sz="2000" dirty="0" smtClean="0"/>
              <a:t>, </a:t>
            </a:r>
            <a:r>
              <a:rPr lang="en-US" sz="2000" dirty="0"/>
              <a:t>en </a:t>
            </a:r>
            <a:r>
              <a:rPr lang="en-US" sz="2000" dirty="0" err="1" smtClean="0"/>
              <a:t>déterminant</a:t>
            </a:r>
            <a:r>
              <a:rPr lang="en-US" sz="2000" dirty="0" smtClean="0"/>
              <a:t> </a:t>
            </a:r>
            <a:r>
              <a:rPr lang="en-US" sz="2000" dirty="0" err="1"/>
              <a:t>que</a:t>
            </a:r>
            <a:r>
              <a:rPr lang="en-US" sz="2000" dirty="0"/>
              <a:t> la </a:t>
            </a:r>
            <a:r>
              <a:rPr lang="en-US" sz="2000" dirty="0" err="1"/>
              <a:t>définition</a:t>
            </a:r>
            <a:r>
              <a:rPr lang="en-US" sz="2000" dirty="0"/>
              <a:t> </a:t>
            </a:r>
            <a:r>
              <a:rPr lang="en-US" sz="2000" dirty="0" err="1"/>
              <a:t>devrait</a:t>
            </a:r>
            <a:r>
              <a:rPr lang="en-US" sz="2000" dirty="0"/>
              <a:t> </a:t>
            </a:r>
            <a:r>
              <a:rPr lang="en-US" sz="2000" dirty="0" err="1"/>
              <a:t>être</a:t>
            </a:r>
            <a:r>
              <a:rPr lang="en-US" sz="2000" dirty="0"/>
              <a:t> appliqué </a:t>
            </a:r>
            <a:r>
              <a:rPr lang="en-US" sz="2000" dirty="0" err="1"/>
              <a:t>selon</a:t>
            </a:r>
            <a:r>
              <a:rPr lang="en-US" sz="2000" dirty="0"/>
              <a:t> </a:t>
            </a:r>
            <a:r>
              <a:rPr lang="en-US" sz="2000" dirty="0" err="1"/>
              <a:t>une</a:t>
            </a:r>
            <a:r>
              <a:rPr lang="en-US" sz="2000" dirty="0"/>
              <a:t> </a:t>
            </a:r>
            <a:r>
              <a:rPr lang="en-US" sz="2000" dirty="0" err="1"/>
              <a:t>manière</a:t>
            </a:r>
            <a:r>
              <a:rPr lang="en-US" sz="2000" dirty="0"/>
              <a:t> </a:t>
            </a:r>
            <a:r>
              <a:rPr lang="en-US" sz="2000" dirty="0" err="1"/>
              <a:t>pratique</a:t>
            </a:r>
            <a:r>
              <a:rPr lang="en-US" sz="2000" dirty="0"/>
              <a:t>, </a:t>
            </a:r>
            <a:r>
              <a:rPr lang="en-US" sz="2000" dirty="0" err="1"/>
              <a:t>plutôt</a:t>
            </a:r>
            <a:r>
              <a:rPr lang="en-US" sz="2000" dirty="0"/>
              <a:t> </a:t>
            </a:r>
            <a:r>
              <a:rPr lang="en-US" sz="2000" dirty="0" err="1"/>
              <a:t>qu’une</a:t>
            </a:r>
            <a:r>
              <a:rPr lang="en-US" sz="2000" dirty="0"/>
              <a:t> </a:t>
            </a:r>
            <a:r>
              <a:rPr lang="en-US" sz="2000" dirty="0" err="1"/>
              <a:t>manière</a:t>
            </a:r>
            <a:r>
              <a:rPr lang="en-US" sz="2000" dirty="0"/>
              <a:t> </a:t>
            </a:r>
            <a:r>
              <a:rPr lang="en-US" sz="2000" dirty="0" err="1"/>
              <a:t>théorique</a:t>
            </a:r>
            <a:endParaRPr lang="en-US" sz="2000" dirty="0"/>
          </a:p>
          <a:p>
            <a:endParaRPr lang="fr-CA" sz="2000" dirty="0" smtClean="0"/>
          </a:p>
          <a:p>
            <a:endParaRPr lang="fr-CA" sz="2000" dirty="0"/>
          </a:p>
          <a:p>
            <a:r>
              <a:rPr lang="fr-CA" sz="2000" dirty="0"/>
              <a:t>Autre que le fait que la structure flottait, la </a:t>
            </a:r>
            <a:r>
              <a:rPr lang="fr-CA" sz="2000" dirty="0" smtClean="0"/>
              <a:t>Cour </a:t>
            </a:r>
            <a:r>
              <a:rPr lang="fr-CA" sz="2000" dirty="0"/>
              <a:t>a déterminé qu’il </a:t>
            </a:r>
            <a:r>
              <a:rPr lang="fr-CA" sz="2000" dirty="0" smtClean="0"/>
              <a:t>n’avait </a:t>
            </a:r>
            <a:r>
              <a:rPr lang="fr-CA" sz="2000" dirty="0"/>
              <a:t>aucun aspect de la structure de Monsieur </a:t>
            </a:r>
            <a:r>
              <a:rPr lang="fr-CA" sz="2000" dirty="0" err="1"/>
              <a:t>Lozman</a:t>
            </a:r>
            <a:r>
              <a:rPr lang="fr-CA" sz="2000" dirty="0"/>
              <a:t> qui pouvait laisser entendre qu’elle a été </a:t>
            </a:r>
            <a:r>
              <a:rPr lang="fr-CA" sz="2000" dirty="0" smtClean="0"/>
              <a:t>conçue </a:t>
            </a:r>
            <a:r>
              <a:rPr lang="fr-CA" sz="2000" dirty="0"/>
              <a:t>dans l’optique de transporter des personnes ou des </a:t>
            </a:r>
            <a:r>
              <a:rPr lang="fr-CA" sz="2000" dirty="0" smtClean="0"/>
              <a:t>biens sur </a:t>
            </a:r>
            <a:r>
              <a:rPr lang="fr-CA" sz="2000" dirty="0"/>
              <a:t>des eaux </a:t>
            </a:r>
            <a:r>
              <a:rPr lang="fr-CA" sz="2000" dirty="0" smtClean="0"/>
              <a:t>navigables</a:t>
            </a:r>
            <a:endParaRPr lang="fr-CA" sz="2000" dirty="0"/>
          </a:p>
          <a:p>
            <a:pPr marL="0" indent="0">
              <a:buNone/>
            </a:pPr>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13</a:t>
            </a:fld>
            <a:endParaRPr lang="en-US"/>
          </a:p>
        </p:txBody>
      </p:sp>
    </p:spTree>
    <p:extLst>
      <p:ext uri="{BB962C8B-B14F-4D97-AF65-F5344CB8AC3E}">
        <p14:creationId xmlns:p14="http://schemas.microsoft.com/office/powerpoint/2010/main" val="3689075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La </a:t>
            </a:r>
            <a:r>
              <a:rPr lang="en-US" sz="2800" dirty="0" err="1"/>
              <a:t>Cour</a:t>
            </a:r>
            <a:r>
              <a:rPr lang="en-US" sz="2800" dirty="0"/>
              <a:t> </a:t>
            </a:r>
            <a:r>
              <a:rPr lang="en-US" sz="2800" dirty="0" err="1"/>
              <a:t>Suprême</a:t>
            </a:r>
            <a:r>
              <a:rPr lang="en-US" sz="2800" dirty="0"/>
              <a:t> </a:t>
            </a:r>
            <a:r>
              <a:rPr lang="en-US" sz="2800" dirty="0" err="1"/>
              <a:t>Décide</a:t>
            </a:r>
            <a:r>
              <a:rPr lang="en-US" sz="2800" dirty="0"/>
              <a:t> </a:t>
            </a:r>
            <a:r>
              <a:rPr lang="en-US" sz="2800" dirty="0" err="1"/>
              <a:t>que</a:t>
            </a:r>
            <a:r>
              <a:rPr lang="en-US" sz="2800" dirty="0"/>
              <a:t> </a:t>
            </a:r>
            <a:br>
              <a:rPr lang="en-US" sz="2800" dirty="0"/>
            </a:br>
            <a:r>
              <a:rPr lang="en-US" sz="2800" dirty="0"/>
              <a:t>la </a:t>
            </a:r>
            <a:r>
              <a:rPr lang="en-US" sz="2800" dirty="0" smtClean="0"/>
              <a:t>Structure n’est </a:t>
            </a:r>
            <a:r>
              <a:rPr lang="en-US" sz="2800" dirty="0"/>
              <a:t>pas un Navire</a:t>
            </a:r>
          </a:p>
        </p:txBody>
      </p:sp>
      <p:sp>
        <p:nvSpPr>
          <p:cNvPr id="3" name="Content Placeholder 2"/>
          <p:cNvSpPr>
            <a:spLocks noGrp="1"/>
          </p:cNvSpPr>
          <p:nvPr>
            <p:ph idx="1"/>
          </p:nvPr>
        </p:nvSpPr>
        <p:spPr/>
        <p:txBody>
          <a:bodyPr/>
          <a:lstStyle/>
          <a:p>
            <a:pPr marL="0" indent="0">
              <a:buNone/>
            </a:pPr>
            <a:endParaRPr lang="fr-CA" sz="2000" dirty="0" smtClean="0"/>
          </a:p>
          <a:p>
            <a:endParaRPr lang="fr-CA" sz="2000" dirty="0" smtClean="0"/>
          </a:p>
          <a:p>
            <a:r>
              <a:rPr lang="fr-CA" sz="2000" dirty="0" smtClean="0"/>
              <a:t>La cour à même noté que la structure avait des ‘French </a:t>
            </a:r>
            <a:r>
              <a:rPr lang="fr-CA" sz="2000" dirty="0" err="1" smtClean="0"/>
              <a:t>doors</a:t>
            </a:r>
            <a:r>
              <a:rPr lang="fr-CA" sz="2000" dirty="0" smtClean="0"/>
              <a:t>’ sur trois côtés </a:t>
            </a:r>
          </a:p>
          <a:p>
            <a:endParaRPr lang="fr-CA" sz="2000" dirty="0" smtClean="0"/>
          </a:p>
          <a:p>
            <a:pPr marL="0" indent="0">
              <a:buNone/>
            </a:pPr>
            <a:endParaRPr lang="fr-CA" sz="2000" dirty="0" smtClean="0"/>
          </a:p>
          <a:p>
            <a:r>
              <a:rPr lang="fr-CA" sz="2000" dirty="0" smtClean="0"/>
              <a:t>La cour a noté la différence entre la structure de Monsieur Lozman et une péniche classique qui a des moyens de propulsion ou bien des moteurs</a:t>
            </a:r>
          </a:p>
          <a:p>
            <a:endParaRPr lang="fr-CA" sz="2000" dirty="0" smtClean="0"/>
          </a:p>
          <a:p>
            <a:endParaRPr lang="en-US" dirty="0"/>
          </a:p>
          <a:p>
            <a:endParaRPr lang="en-US" dirty="0"/>
          </a:p>
        </p:txBody>
      </p:sp>
      <p:sp>
        <p:nvSpPr>
          <p:cNvPr id="4" name="Slide Number Placeholder 3"/>
          <p:cNvSpPr>
            <a:spLocks noGrp="1"/>
          </p:cNvSpPr>
          <p:nvPr>
            <p:ph type="sldNum" sz="quarter" idx="10"/>
          </p:nvPr>
        </p:nvSpPr>
        <p:spPr/>
        <p:txBody>
          <a:bodyPr/>
          <a:lstStyle/>
          <a:p>
            <a:fld id="{246325B7-E8E7-4224-AB4F-E91C82BE9A83}" type="slidenum">
              <a:rPr lang="en-US" smtClean="0"/>
              <a:t>14</a:t>
            </a:fld>
            <a:endParaRPr lang="en-US"/>
          </a:p>
        </p:txBody>
      </p:sp>
    </p:spTree>
    <p:extLst>
      <p:ext uri="{BB962C8B-B14F-4D97-AF65-F5344CB8AC3E}">
        <p14:creationId xmlns:p14="http://schemas.microsoft.com/office/powerpoint/2010/main" val="17258029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La </a:t>
            </a:r>
            <a:r>
              <a:rPr lang="en-US" sz="2800" dirty="0" err="1"/>
              <a:t>Cour</a:t>
            </a:r>
            <a:r>
              <a:rPr lang="en-US" sz="2800" dirty="0"/>
              <a:t> </a:t>
            </a:r>
            <a:r>
              <a:rPr lang="en-US" sz="2800" dirty="0" err="1"/>
              <a:t>Suprême</a:t>
            </a:r>
            <a:r>
              <a:rPr lang="en-US" sz="2800" dirty="0"/>
              <a:t> </a:t>
            </a:r>
            <a:r>
              <a:rPr lang="en-US" sz="2800" dirty="0" err="1"/>
              <a:t>Décide</a:t>
            </a:r>
            <a:r>
              <a:rPr lang="en-US" sz="2800" dirty="0"/>
              <a:t> </a:t>
            </a:r>
            <a:r>
              <a:rPr lang="en-US" sz="2800" dirty="0" err="1"/>
              <a:t>que</a:t>
            </a:r>
            <a:r>
              <a:rPr lang="en-US" sz="2800" dirty="0"/>
              <a:t> </a:t>
            </a:r>
            <a:br>
              <a:rPr lang="en-US" sz="2800" dirty="0"/>
            </a:br>
            <a:r>
              <a:rPr lang="en-US" sz="2800" dirty="0"/>
              <a:t>la Structure n’est pas un Navire</a:t>
            </a:r>
          </a:p>
        </p:txBody>
      </p:sp>
      <p:sp>
        <p:nvSpPr>
          <p:cNvPr id="3" name="Content Placeholder 2"/>
          <p:cNvSpPr>
            <a:spLocks noGrp="1"/>
          </p:cNvSpPr>
          <p:nvPr>
            <p:ph idx="1"/>
          </p:nvPr>
        </p:nvSpPr>
        <p:spPr/>
        <p:txBody>
          <a:bodyPr/>
          <a:lstStyle/>
          <a:p>
            <a:r>
              <a:rPr lang="fr-CA" sz="2000" dirty="0" smtClean="0"/>
              <a:t>La Cour a également essayé de noter la distinction entre la structure de Monsieur Lozman et ses </a:t>
            </a:r>
            <a:r>
              <a:rPr lang="fr-CA" sz="2000" dirty="0" err="1" smtClean="0"/>
              <a:t>prononcements</a:t>
            </a:r>
            <a:r>
              <a:rPr lang="fr-CA" sz="2000" dirty="0" smtClean="0"/>
              <a:t> concernant la définition de navire dans une autre affaire récente </a:t>
            </a:r>
            <a:r>
              <a:rPr lang="fr-CA" sz="2000" u="sng" dirty="0" smtClean="0"/>
              <a:t>Stewart v. Dutra Construction </a:t>
            </a:r>
            <a:r>
              <a:rPr lang="fr-CA" sz="2000" u="sng" dirty="0" err="1" smtClean="0"/>
              <a:t>Company</a:t>
            </a:r>
            <a:r>
              <a:rPr lang="fr-CA" sz="2000" u="sng" dirty="0" smtClean="0"/>
              <a:t> Inc.</a:t>
            </a:r>
            <a:r>
              <a:rPr lang="fr-CA" sz="2000" dirty="0" smtClean="0"/>
              <a:t>, 453 U.S. 481 (2005)</a:t>
            </a:r>
          </a:p>
          <a:p>
            <a:pPr marL="0" indent="0">
              <a:buNone/>
            </a:pPr>
            <a:endParaRPr lang="fr-CA" sz="2000" dirty="0" smtClean="0"/>
          </a:p>
          <a:p>
            <a:r>
              <a:rPr lang="fr-CA" sz="2000" dirty="0" smtClean="0"/>
              <a:t>Dans cet arrêt, la cour a décidé qu’un dragueur qui avait des capacités de creuser des canaux et de draguer le sol avait beaucoup plus de caractéristiques d’un navire que la structure de Monsieur </a:t>
            </a:r>
            <a:r>
              <a:rPr lang="fr-CA" sz="2000" dirty="0" err="1" smtClean="0"/>
              <a:t>Lozman</a:t>
            </a:r>
            <a:r>
              <a:rPr lang="fr-CA" sz="2000" dirty="0" smtClean="0"/>
              <a:t>, y compris un commandant et une équipage, des citernes pour </a:t>
            </a:r>
            <a:r>
              <a:rPr lang="fr-CA" sz="2000" dirty="0" err="1" smtClean="0"/>
              <a:t>déballaster</a:t>
            </a:r>
            <a:r>
              <a:rPr lang="fr-CA" sz="2000" dirty="0" smtClean="0"/>
              <a:t> et la capacité de se déplacer dans l’eau par l’entremise de la manipulation de ses </a:t>
            </a:r>
            <a:r>
              <a:rPr lang="fr-CA" sz="2000" dirty="0"/>
              <a:t>a</a:t>
            </a:r>
            <a:r>
              <a:rPr lang="fr-CA" sz="2000" dirty="0" smtClean="0"/>
              <a:t>ncres et </a:t>
            </a:r>
            <a:r>
              <a:rPr lang="fr-CA" sz="2000" dirty="0"/>
              <a:t>s</a:t>
            </a:r>
            <a:r>
              <a:rPr lang="fr-CA" sz="2000" dirty="0" smtClean="0"/>
              <a:t>es câbles</a:t>
            </a:r>
          </a:p>
          <a:p>
            <a:pPr marL="0" indent="0">
              <a:buNone/>
            </a:pPr>
            <a:endParaRPr lang="fr-CA"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15</a:t>
            </a:fld>
            <a:endParaRPr lang="en-US"/>
          </a:p>
        </p:txBody>
      </p:sp>
    </p:spTree>
    <p:extLst>
      <p:ext uri="{BB962C8B-B14F-4D97-AF65-F5344CB8AC3E}">
        <p14:creationId xmlns:p14="http://schemas.microsoft.com/office/powerpoint/2010/main" val="4170149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z="2800" dirty="0" smtClean="0"/>
              <a:t>La Cour Suprême Décide que </a:t>
            </a:r>
            <a:br>
              <a:rPr lang="fr-CA" sz="2800" dirty="0" smtClean="0"/>
            </a:br>
            <a:r>
              <a:rPr lang="fr-CA" sz="2800" dirty="0" smtClean="0"/>
              <a:t>la Structure n’est pas un Navire</a:t>
            </a:r>
            <a:endParaRPr lang="en-US" sz="2800" dirty="0"/>
          </a:p>
        </p:txBody>
      </p:sp>
      <p:sp>
        <p:nvSpPr>
          <p:cNvPr id="3" name="Content Placeholder 2"/>
          <p:cNvSpPr>
            <a:spLocks noGrp="1"/>
          </p:cNvSpPr>
          <p:nvPr>
            <p:ph idx="1"/>
          </p:nvPr>
        </p:nvSpPr>
        <p:spPr/>
        <p:txBody>
          <a:bodyPr/>
          <a:lstStyle/>
          <a:p>
            <a:r>
              <a:rPr lang="fr-CA" sz="2000" dirty="0"/>
              <a:t>La </a:t>
            </a:r>
            <a:r>
              <a:rPr lang="fr-CA" sz="2000" dirty="0" smtClean="0"/>
              <a:t>Cour </a:t>
            </a:r>
            <a:r>
              <a:rPr lang="fr-CA" sz="2000" dirty="0"/>
              <a:t>a également </a:t>
            </a:r>
            <a:r>
              <a:rPr lang="fr-CA" sz="2000" dirty="0" smtClean="0"/>
              <a:t>noté </a:t>
            </a:r>
            <a:r>
              <a:rPr lang="fr-CA" sz="2000" dirty="0"/>
              <a:t>qu’il y avait un manquement </a:t>
            </a:r>
            <a:r>
              <a:rPr lang="fr-CA" sz="2000" dirty="0" smtClean="0"/>
              <a:t>‘d’intérêt </a:t>
            </a:r>
            <a:r>
              <a:rPr lang="fr-CA" sz="2000" dirty="0"/>
              <a:t>maritime’ dans la classification des </a:t>
            </a:r>
            <a:r>
              <a:rPr lang="fr-CA" sz="2000" dirty="0" smtClean="0"/>
              <a:t>domiciles flottants </a:t>
            </a:r>
            <a:r>
              <a:rPr lang="fr-CA" sz="2000" dirty="0"/>
              <a:t>comme </a:t>
            </a:r>
            <a:r>
              <a:rPr lang="fr-CA" sz="2000" dirty="0" smtClean="0"/>
              <a:t>celui de </a:t>
            </a:r>
            <a:r>
              <a:rPr lang="fr-CA" sz="2000" dirty="0"/>
              <a:t>Monsieur Lozman comme des </a:t>
            </a:r>
            <a:r>
              <a:rPr lang="fr-CA" sz="2000" dirty="0" smtClean="0"/>
              <a:t>navires, </a:t>
            </a:r>
            <a:r>
              <a:rPr lang="fr-CA" sz="2000" dirty="0"/>
              <a:t>ce </a:t>
            </a:r>
            <a:r>
              <a:rPr lang="fr-CA" sz="2000" dirty="0" smtClean="0"/>
              <a:t>qui exigerait des enregistrements compliqués avec les autorités fédérales et l’application des lois maritimes comme le </a:t>
            </a:r>
            <a:r>
              <a:rPr lang="fr-CA" sz="2000" i="1" dirty="0" smtClean="0"/>
              <a:t>Jones </a:t>
            </a:r>
            <a:r>
              <a:rPr lang="fr-CA" sz="2000" i="1" dirty="0" err="1" smtClean="0"/>
              <a:t>Act</a:t>
            </a:r>
            <a:r>
              <a:rPr lang="fr-CA" sz="2000" dirty="0" smtClean="0"/>
              <a:t> et d’autres règlements de sécurité exigés par la loi</a:t>
            </a:r>
          </a:p>
          <a:p>
            <a:endParaRPr lang="fr-CA" sz="2000" dirty="0"/>
          </a:p>
          <a:p>
            <a:r>
              <a:rPr lang="fr-CA" sz="2000" dirty="0" smtClean="0"/>
              <a:t>La Cour a noté qu’un certain nombre de conclusions déposées par les personnes intéressées (‘</a:t>
            </a:r>
            <a:r>
              <a:rPr lang="fr-CA" sz="2000" dirty="0" err="1" smtClean="0"/>
              <a:t>amicus</a:t>
            </a:r>
            <a:r>
              <a:rPr lang="fr-CA" sz="2000" dirty="0" smtClean="0"/>
              <a:t> </a:t>
            </a:r>
            <a:r>
              <a:rPr lang="fr-CA" sz="2000" dirty="0" err="1" smtClean="0"/>
              <a:t>curiae</a:t>
            </a:r>
            <a:r>
              <a:rPr lang="fr-CA" sz="2000" dirty="0" smtClean="0"/>
              <a:t> </a:t>
            </a:r>
            <a:r>
              <a:rPr lang="fr-CA" sz="2000" dirty="0" err="1" smtClean="0"/>
              <a:t>briefs</a:t>
            </a:r>
            <a:r>
              <a:rPr lang="fr-CA" sz="2000" dirty="0" smtClean="0"/>
              <a:t>’) ont exprimé une préoccupation avec la possibilité d’un test ‘subjectif’ plutôt que ‘objectif’ en ce qui concerne la classification des navires.  La Cour a rejeté cette notion statuant que sa détermination était basée seulement sur des preuves objectives d’un ‘but de transport maritime’ (‘water borne transportation </a:t>
            </a:r>
            <a:r>
              <a:rPr lang="fr-CA" sz="2000" dirty="0" err="1" smtClean="0"/>
              <a:t>purpose</a:t>
            </a:r>
            <a:r>
              <a:rPr lang="fr-CA" sz="2000" dirty="0" smtClean="0"/>
              <a:t>’) basé sur les observations d’un observateur raisonnable </a:t>
            </a:r>
            <a:endParaRPr lang="en-US" sz="2000" dirty="0"/>
          </a:p>
          <a:p>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16</a:t>
            </a:fld>
            <a:endParaRPr lang="en-US"/>
          </a:p>
        </p:txBody>
      </p:sp>
    </p:spTree>
    <p:extLst>
      <p:ext uri="{BB962C8B-B14F-4D97-AF65-F5344CB8AC3E}">
        <p14:creationId xmlns:p14="http://schemas.microsoft.com/office/powerpoint/2010/main" val="12860548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z="2800" dirty="0" smtClean="0"/>
              <a:t>La Cour Suprême Décide que </a:t>
            </a:r>
            <a:br>
              <a:rPr lang="fr-CA" sz="2800" dirty="0" smtClean="0"/>
            </a:br>
            <a:r>
              <a:rPr lang="fr-CA" sz="2800" dirty="0" smtClean="0"/>
              <a:t>la Structure n’est pas un Navire</a:t>
            </a:r>
            <a:endParaRPr lang="en-US" sz="2800" dirty="0"/>
          </a:p>
        </p:txBody>
      </p:sp>
      <p:sp>
        <p:nvSpPr>
          <p:cNvPr id="3" name="Content Placeholder 2"/>
          <p:cNvSpPr>
            <a:spLocks noGrp="1"/>
          </p:cNvSpPr>
          <p:nvPr>
            <p:ph idx="1"/>
          </p:nvPr>
        </p:nvSpPr>
        <p:spPr/>
        <p:txBody>
          <a:bodyPr/>
          <a:lstStyle/>
          <a:p>
            <a:endParaRPr lang="fr-CA" sz="2000" dirty="0" smtClean="0"/>
          </a:p>
          <a:p>
            <a:endParaRPr lang="fr-CA" sz="2000" dirty="0"/>
          </a:p>
          <a:p>
            <a:pPr marL="0" indent="0">
              <a:buNone/>
            </a:pPr>
            <a:endParaRPr lang="fr-CA" sz="2000" dirty="0"/>
          </a:p>
          <a:p>
            <a:r>
              <a:rPr lang="fr-CA" sz="2000" dirty="0"/>
              <a:t>La </a:t>
            </a:r>
            <a:r>
              <a:rPr lang="fr-CA" sz="2000" dirty="0" smtClean="0"/>
              <a:t>Cour </a:t>
            </a:r>
            <a:r>
              <a:rPr lang="fr-CA" sz="2000" dirty="0"/>
              <a:t>a donc rejeté </a:t>
            </a:r>
            <a:r>
              <a:rPr lang="fr-CA" sz="2000" dirty="0" smtClean="0"/>
              <a:t>un test basé </a:t>
            </a:r>
            <a:r>
              <a:rPr lang="fr-CA" sz="2000" dirty="0"/>
              <a:t>sur la ‘capacité’ théorique </a:t>
            </a:r>
            <a:r>
              <a:rPr lang="fr-CA" sz="2000" dirty="0" smtClean="0"/>
              <a:t>de </a:t>
            </a:r>
            <a:r>
              <a:rPr lang="fr-CA" sz="2000" dirty="0"/>
              <a:t>l’objet de transporter des personnes ou des </a:t>
            </a:r>
            <a:r>
              <a:rPr lang="fr-CA" sz="2000" dirty="0" smtClean="0"/>
              <a:t>biens, ce </a:t>
            </a:r>
            <a:r>
              <a:rPr lang="fr-CA" sz="2000" dirty="0"/>
              <a:t>que la </a:t>
            </a:r>
            <a:r>
              <a:rPr lang="fr-CA" sz="2000" dirty="0" smtClean="0"/>
              <a:t>Cour </a:t>
            </a:r>
            <a:r>
              <a:rPr lang="fr-CA" sz="2000" dirty="0"/>
              <a:t>a estimée n’était pas présent  dans l’affaire </a:t>
            </a:r>
            <a:r>
              <a:rPr lang="fr-CA" sz="2000" dirty="0" err="1" smtClean="0"/>
              <a:t>Lozman</a:t>
            </a:r>
            <a:endParaRPr lang="fr-CA" sz="2000" dirty="0" smtClean="0"/>
          </a:p>
          <a:p>
            <a:endParaRPr lang="fr-CA" sz="2000" dirty="0"/>
          </a:p>
          <a:p>
            <a:r>
              <a:rPr lang="fr-CA" sz="2000" dirty="0"/>
              <a:t>Il semble donc qu’il va falloir maintenant se mettre dans la tête </a:t>
            </a:r>
            <a:r>
              <a:rPr lang="fr-CA" sz="2000" dirty="0" smtClean="0"/>
              <a:t>d’un ‘observateur raisonnable’ </a:t>
            </a:r>
            <a:r>
              <a:rPr lang="fr-CA" sz="2000" dirty="0"/>
              <a:t>pour évaluer la nature d’un </a:t>
            </a:r>
            <a:r>
              <a:rPr lang="fr-CA" sz="2000" dirty="0" smtClean="0"/>
              <a:t>objet qui </a:t>
            </a:r>
            <a:r>
              <a:rPr lang="fr-CA" sz="2000" dirty="0"/>
              <a:t>flotte.  Est-ce que c’est vraiment un test ‘objectif’?</a:t>
            </a:r>
          </a:p>
          <a:p>
            <a:pPr marL="0" indent="0">
              <a:buNone/>
            </a:pPr>
            <a:endParaRPr lang="fr-CA" sz="2000" dirty="0"/>
          </a:p>
          <a:p>
            <a:pPr marL="0" indent="0">
              <a:buNone/>
            </a:pPr>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17</a:t>
            </a:fld>
            <a:endParaRPr lang="en-US"/>
          </a:p>
        </p:txBody>
      </p:sp>
    </p:spTree>
    <p:extLst>
      <p:ext uri="{BB962C8B-B14F-4D97-AF65-F5344CB8AC3E}">
        <p14:creationId xmlns:p14="http://schemas.microsoft.com/office/powerpoint/2010/main" val="31152210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z="2800" dirty="0" smtClean="0"/>
              <a:t>La Cour Suprême Décide que </a:t>
            </a:r>
            <a:br>
              <a:rPr lang="fr-CA" sz="2800" dirty="0" smtClean="0"/>
            </a:br>
            <a:r>
              <a:rPr lang="fr-CA" sz="2800" dirty="0" smtClean="0"/>
              <a:t>la Structure n’est pas un Navire</a:t>
            </a:r>
            <a:endParaRPr lang="en-US" sz="2800" dirty="0"/>
          </a:p>
        </p:txBody>
      </p:sp>
      <p:sp>
        <p:nvSpPr>
          <p:cNvPr id="3" name="Content Placeholder 2"/>
          <p:cNvSpPr>
            <a:spLocks noGrp="1"/>
          </p:cNvSpPr>
          <p:nvPr>
            <p:ph idx="1"/>
          </p:nvPr>
        </p:nvSpPr>
        <p:spPr/>
        <p:txBody>
          <a:bodyPr/>
          <a:lstStyle/>
          <a:p>
            <a:pPr marL="0" indent="0">
              <a:buNone/>
            </a:pPr>
            <a:endParaRPr lang="fr-CA" sz="2000" dirty="0"/>
          </a:p>
          <a:p>
            <a:pPr marL="0" indent="0">
              <a:buNone/>
            </a:pPr>
            <a:endParaRPr lang="fr-CA" sz="2000" dirty="0"/>
          </a:p>
          <a:p>
            <a:r>
              <a:rPr lang="fr-CA" sz="2000" dirty="0" smtClean="0"/>
              <a:t>Deux juges ont exprimé leur désaccord avec la majorité.  Il ne s’agissait pas tellement d’un désaccord avec le raisonnement du tribunal, mais plutôt un manquement des faits en ce qui concerne la nature de la structure en question et si la structure de Monsieur Lozman était en effet différent de manière fondamentale d’autres types de péniches</a:t>
            </a:r>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18</a:t>
            </a:fld>
            <a:endParaRPr lang="en-US" dirty="0"/>
          </a:p>
        </p:txBody>
      </p:sp>
    </p:spTree>
    <p:extLst>
      <p:ext uri="{BB962C8B-B14F-4D97-AF65-F5344CB8AC3E}">
        <p14:creationId xmlns:p14="http://schemas.microsoft.com/office/powerpoint/2010/main" val="4047533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La Suite de </a:t>
            </a:r>
            <a:r>
              <a:rPr lang="fr-CA" dirty="0" smtClean="0"/>
              <a:t>Lozman</a:t>
            </a:r>
            <a:endParaRPr lang="en-US" dirty="0"/>
          </a:p>
        </p:txBody>
      </p:sp>
      <p:sp>
        <p:nvSpPr>
          <p:cNvPr id="3" name="Content Placeholder 2"/>
          <p:cNvSpPr>
            <a:spLocks noGrp="1"/>
          </p:cNvSpPr>
          <p:nvPr>
            <p:ph idx="1"/>
          </p:nvPr>
        </p:nvSpPr>
        <p:spPr>
          <a:xfrm>
            <a:off x="838200" y="1143000"/>
            <a:ext cx="7839075" cy="5029200"/>
          </a:xfrm>
        </p:spPr>
        <p:txBody>
          <a:bodyPr/>
          <a:lstStyle/>
          <a:p>
            <a:r>
              <a:rPr lang="fr-CA" sz="2000" dirty="0" smtClean="0"/>
              <a:t>L’arrêt Lozman a été cité maintes fois depuis la date de la décision en 2013. </a:t>
            </a:r>
            <a:r>
              <a:rPr lang="fr-CA" sz="2000" dirty="0"/>
              <a:t> </a:t>
            </a:r>
            <a:r>
              <a:rPr lang="fr-CA" sz="2000" dirty="0" smtClean="0"/>
              <a:t>Quelques exemples:</a:t>
            </a:r>
          </a:p>
          <a:p>
            <a:r>
              <a:rPr lang="fr-CA" sz="2000" dirty="0" smtClean="0"/>
              <a:t>La Cour d’Appel du 5</a:t>
            </a:r>
            <a:r>
              <a:rPr lang="fr-CA" sz="2000" baseline="30000" dirty="0" smtClean="0"/>
              <a:t>ième</a:t>
            </a:r>
            <a:r>
              <a:rPr lang="fr-CA" sz="2000" dirty="0" smtClean="0"/>
              <a:t> Circuit (qui coiffe La Nouvelle Orléans donc une Cour d’Appel très importante dans le domaine du droit maritime) a statué qu’une plate-forme flottante, rattachée au sol de la mer par douze chaînes de façon permanente et qui n’est pas capable de se déplacer sans des opérations très compliquées et très chères n’est pas un navire selon Lozman. </a:t>
            </a:r>
            <a:r>
              <a:rPr lang="fr-CA" sz="2000" u="sng" dirty="0" smtClean="0"/>
              <a:t>Warrior Energy Services Corporation v. ATP Titan M/V</a:t>
            </a:r>
            <a:r>
              <a:rPr lang="fr-CA" sz="2000" dirty="0" smtClean="0"/>
              <a:t>, 551  Fed. </a:t>
            </a:r>
            <a:r>
              <a:rPr lang="fr-CA" sz="2000" dirty="0" err="1" smtClean="0"/>
              <a:t>Appx</a:t>
            </a:r>
            <a:r>
              <a:rPr lang="fr-CA" sz="2000" dirty="0" smtClean="0"/>
              <a:t>. 749, 2014 AMC 2514 (5th Cir. 2014)</a:t>
            </a:r>
          </a:p>
          <a:p>
            <a:r>
              <a:rPr lang="fr-CA" sz="2000" dirty="0" smtClean="0"/>
              <a:t>Une décision récente de la Cour d’Instance du District du Sud de New York soulevait la question à savoir si l’assurance d’un cale sèche constituait de l’assurance ‘maritime’, ce qui dépendait de la nature du cale sèche et si celui-ci était un navire. </a:t>
            </a:r>
            <a:r>
              <a:rPr lang="fr-CA" sz="2000" u="sng" dirty="0" smtClean="0"/>
              <a:t>Firemens Fund v. Great American Insurance Company</a:t>
            </a:r>
            <a:r>
              <a:rPr lang="fr-CA" sz="2000" dirty="0" smtClean="0"/>
              <a:t>, </a:t>
            </a:r>
            <a:r>
              <a:rPr lang="fr-CA" sz="2000" dirty="0" err="1" smtClean="0"/>
              <a:t>SDNY</a:t>
            </a:r>
            <a:r>
              <a:rPr lang="fr-CA" sz="2000" dirty="0" smtClean="0"/>
              <a:t> 1/25/2013</a:t>
            </a:r>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19</a:t>
            </a:fld>
            <a:endParaRPr lang="en-US" dirty="0"/>
          </a:p>
        </p:txBody>
      </p:sp>
    </p:spTree>
    <p:extLst>
      <p:ext uri="{BB962C8B-B14F-4D97-AF65-F5344CB8AC3E}">
        <p14:creationId xmlns:p14="http://schemas.microsoft.com/office/powerpoint/2010/main" val="591000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La Suite de </a:t>
            </a:r>
            <a:r>
              <a:rPr lang="fr-CA" dirty="0" smtClean="0"/>
              <a:t>Lozman</a:t>
            </a:r>
            <a:endParaRPr lang="en-US" dirty="0"/>
          </a:p>
        </p:txBody>
      </p:sp>
      <p:sp>
        <p:nvSpPr>
          <p:cNvPr id="3" name="Content Placeholder 2"/>
          <p:cNvSpPr>
            <a:spLocks noGrp="1"/>
          </p:cNvSpPr>
          <p:nvPr>
            <p:ph idx="1"/>
          </p:nvPr>
        </p:nvSpPr>
        <p:spPr/>
        <p:txBody>
          <a:bodyPr/>
          <a:lstStyle/>
          <a:p>
            <a:r>
              <a:rPr lang="fr-CA" sz="2000" dirty="0" smtClean="0"/>
              <a:t>Le cale sèche, constitué par huit grands pontons, a été construit pendant la Deuxième Guerre Mondial, et a été remorqué jusqu’à la partie ouest de l’Océan Pacifique pour traiter des navires de la Marine Nationale pendant la guerre</a:t>
            </a:r>
          </a:p>
          <a:p>
            <a:endParaRPr lang="fr-CA" sz="2000" dirty="0"/>
          </a:p>
          <a:p>
            <a:r>
              <a:rPr lang="fr-CA" sz="2000" dirty="0" smtClean="0"/>
              <a:t>Le cale sèche avait quelques qualités de navire puisqu’ il était capable de flotter et pouvait voyager des longues distances en haute mer en remorque</a:t>
            </a:r>
          </a:p>
          <a:p>
            <a:endParaRPr lang="fr-CA" sz="2000" dirty="0"/>
          </a:p>
          <a:p>
            <a:r>
              <a:rPr lang="fr-CA" sz="2000" dirty="0" smtClean="0"/>
              <a:t>En plus, le cale sèche a été remorqué des milliers de miles à travers l’Océan Pacifique</a:t>
            </a:r>
          </a:p>
          <a:p>
            <a:endParaRPr lang="fr-CA" sz="2000" dirty="0"/>
          </a:p>
          <a:p>
            <a:pPr marL="0" indent="0">
              <a:buNone/>
            </a:pPr>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20</a:t>
            </a:fld>
            <a:endParaRPr lang="en-US" dirty="0"/>
          </a:p>
        </p:txBody>
      </p:sp>
    </p:spTree>
    <p:extLst>
      <p:ext uri="{BB962C8B-B14F-4D97-AF65-F5344CB8AC3E}">
        <p14:creationId xmlns:p14="http://schemas.microsoft.com/office/powerpoint/2010/main" val="2303213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La Suite de </a:t>
            </a:r>
            <a:r>
              <a:rPr lang="fr-CA" dirty="0" smtClean="0"/>
              <a:t>Lozman</a:t>
            </a:r>
            <a:endParaRPr lang="en-US" dirty="0"/>
          </a:p>
        </p:txBody>
      </p:sp>
      <p:sp>
        <p:nvSpPr>
          <p:cNvPr id="3" name="Content Placeholder 2"/>
          <p:cNvSpPr>
            <a:spLocks noGrp="1"/>
          </p:cNvSpPr>
          <p:nvPr>
            <p:ph idx="1"/>
          </p:nvPr>
        </p:nvSpPr>
        <p:spPr/>
        <p:txBody>
          <a:bodyPr/>
          <a:lstStyle/>
          <a:p>
            <a:r>
              <a:rPr lang="fr-CA" sz="2000" dirty="0" smtClean="0"/>
              <a:t>Néanmoins, </a:t>
            </a:r>
            <a:r>
              <a:rPr lang="fr-CA" sz="2000" dirty="0"/>
              <a:t>la </a:t>
            </a:r>
            <a:r>
              <a:rPr lang="fr-CA" sz="2000" dirty="0" smtClean="0"/>
              <a:t>Cour </a:t>
            </a:r>
            <a:r>
              <a:rPr lang="fr-CA" sz="2000" dirty="0"/>
              <a:t>a décidé </a:t>
            </a:r>
            <a:r>
              <a:rPr lang="fr-CA" sz="2000" dirty="0" smtClean="0"/>
              <a:t>que, </a:t>
            </a:r>
            <a:r>
              <a:rPr lang="fr-CA" sz="2000" dirty="0"/>
              <a:t>depuis l’arrêt Lozman, le </a:t>
            </a:r>
            <a:r>
              <a:rPr lang="fr-CA" sz="2000" dirty="0" smtClean="0"/>
              <a:t>cale </a:t>
            </a:r>
            <a:r>
              <a:rPr lang="fr-CA" sz="2000" dirty="0"/>
              <a:t>sèche ne constituait pas un navire, puisqu’il a été </a:t>
            </a:r>
            <a:r>
              <a:rPr lang="fr-CA" sz="2000" dirty="0" smtClean="0"/>
              <a:t>amarré </a:t>
            </a:r>
            <a:r>
              <a:rPr lang="fr-CA" sz="2000" dirty="0"/>
              <a:t>depuis très longtemps dans un </a:t>
            </a:r>
            <a:r>
              <a:rPr lang="fr-CA" sz="2000" dirty="0" smtClean="0"/>
              <a:t>endroit fixe et que sa raison d’être principale n’était pas de transporter des personnes ou des biens en mer</a:t>
            </a:r>
          </a:p>
          <a:p>
            <a:endParaRPr lang="fr-CA" sz="2000" dirty="0"/>
          </a:p>
          <a:p>
            <a:r>
              <a:rPr lang="fr-CA" sz="2000" dirty="0" smtClean="0"/>
              <a:t>Un arrêt de la Cour Fédérale du District du Sud du Texas à Houston a décidé de façon semblable qu’une barge qui était fixée au sol de la mer et ne se déplaçait pas, n’était pas un navire dans le contexte d’un litige soulevant le </a:t>
            </a:r>
            <a:r>
              <a:rPr lang="fr-CA" sz="2000" i="1" dirty="0" smtClean="0"/>
              <a:t>Jones Act.  </a:t>
            </a:r>
            <a:r>
              <a:rPr lang="fr-CA" sz="2000" u="sng" dirty="0" smtClean="0"/>
              <a:t>Johnnie Badon v. Nabors Offshore Corporation</a:t>
            </a:r>
            <a:r>
              <a:rPr lang="fr-CA" sz="2000" dirty="0" smtClean="0"/>
              <a:t>, 2015 U.S. Dist. Lexis 26382 (</a:t>
            </a:r>
            <a:r>
              <a:rPr lang="fr-CA" sz="2000" dirty="0" err="1" smtClean="0"/>
              <a:t>S.D</a:t>
            </a:r>
            <a:r>
              <a:rPr lang="fr-CA" sz="2000" dirty="0" smtClean="0"/>
              <a:t>. Tex. Houston Division 2015)</a:t>
            </a:r>
            <a:endParaRPr lang="fr-CA" sz="2000" dirty="0"/>
          </a:p>
          <a:p>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21</a:t>
            </a:fld>
            <a:endParaRPr lang="en-US" dirty="0"/>
          </a:p>
        </p:txBody>
      </p:sp>
    </p:spTree>
    <p:extLst>
      <p:ext uri="{BB962C8B-B14F-4D97-AF65-F5344CB8AC3E}">
        <p14:creationId xmlns:p14="http://schemas.microsoft.com/office/powerpoint/2010/main" val="24547060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La Suite de </a:t>
            </a:r>
            <a:r>
              <a:rPr lang="fr-CA" dirty="0" smtClean="0"/>
              <a:t>Lozman</a:t>
            </a:r>
            <a:endParaRPr lang="en-US" dirty="0"/>
          </a:p>
        </p:txBody>
      </p:sp>
      <p:sp>
        <p:nvSpPr>
          <p:cNvPr id="3" name="Content Placeholder 2"/>
          <p:cNvSpPr>
            <a:spLocks noGrp="1"/>
          </p:cNvSpPr>
          <p:nvPr>
            <p:ph idx="1"/>
          </p:nvPr>
        </p:nvSpPr>
        <p:spPr/>
        <p:txBody>
          <a:bodyPr/>
          <a:lstStyle/>
          <a:p>
            <a:r>
              <a:rPr lang="fr-CA" sz="2000" dirty="0" smtClean="0"/>
              <a:t>Enfin, dans l’affaire </a:t>
            </a:r>
            <a:r>
              <a:rPr lang="fr-CA" sz="2000" u="sng" dirty="0" smtClean="0"/>
              <a:t>Schouest v. Marsh Buggies, Inc.</a:t>
            </a:r>
            <a:r>
              <a:rPr lang="fr-CA" sz="2000" dirty="0" smtClean="0"/>
              <a:t>, 2015 U.S. Dist. Lexis 10542 (</a:t>
            </a:r>
            <a:r>
              <a:rPr lang="fr-CA" sz="2000" dirty="0" err="1" smtClean="0"/>
              <a:t>U.S.D.C</a:t>
            </a:r>
            <a:r>
              <a:rPr lang="fr-CA" sz="2000" dirty="0" smtClean="0"/>
              <a:t>. ED. La. 2015) un tribunal d’instance à </a:t>
            </a:r>
            <a:r>
              <a:rPr lang="fr-CA" sz="2000" dirty="0"/>
              <a:t>L</a:t>
            </a:r>
            <a:r>
              <a:rPr lang="fr-CA" sz="2000" dirty="0" smtClean="0"/>
              <a:t>a Nouvelle Orléans n’a pas pu statuer sur la qualité d’un dénommé ‘Marsh Buggy’, qui avait comme fonction de creuser des fonds près des plages, qui était capable de flotter mais avait des capacités de propulsion très limitées et ne travaillait que dans des endroits peu profonds, près des marais et dans des eaux très calmes.  La Cour a décidé que c’était une question de faite qui devrait être traitée après la présentation des preuves.  </a:t>
            </a:r>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22</a:t>
            </a:fld>
            <a:endParaRPr lang="en-US" dirty="0"/>
          </a:p>
        </p:txBody>
      </p:sp>
    </p:spTree>
    <p:extLst>
      <p:ext uri="{BB962C8B-B14F-4D97-AF65-F5344CB8AC3E}">
        <p14:creationId xmlns:p14="http://schemas.microsoft.com/office/powerpoint/2010/main" val="1621262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Conclusion</a:t>
            </a:r>
            <a:endParaRPr lang="en-US" dirty="0"/>
          </a:p>
        </p:txBody>
      </p:sp>
      <p:sp>
        <p:nvSpPr>
          <p:cNvPr id="3" name="Content Placeholder 2"/>
          <p:cNvSpPr>
            <a:spLocks noGrp="1"/>
          </p:cNvSpPr>
          <p:nvPr>
            <p:ph idx="1"/>
          </p:nvPr>
        </p:nvSpPr>
        <p:spPr/>
        <p:txBody>
          <a:bodyPr/>
          <a:lstStyle/>
          <a:p>
            <a:r>
              <a:rPr lang="fr-CA" sz="2000" dirty="0" smtClean="0"/>
              <a:t>La Cour Suprême a évolué dans son approche que ‘tout ce qui flotte’ constitue un navire, critère qui était appliquée de façon de pure routine par toutes les cours jusqu’à l’affaire Lozman</a:t>
            </a:r>
          </a:p>
          <a:p>
            <a:endParaRPr lang="fr-CA" sz="2000" dirty="0"/>
          </a:p>
          <a:p>
            <a:r>
              <a:rPr lang="fr-CA" sz="2000" dirty="0" smtClean="0"/>
              <a:t>L’analyse de la cour semble donc moins fixée sur la  notion de ‘capacité’ de transport et est plutôt orienté vers la notion d’un ‘observateur raisonnable’, et est-ce-que celui-ci estimerait que la structure en question avait comme conception le transport des personnes et des biens.  Il est fort probable que ce test va créer de la confusion dans des cas limites comme ceux que je viens de citer.</a:t>
            </a:r>
          </a:p>
          <a:p>
            <a:endParaRPr lang="fr-CA" sz="2000" dirty="0"/>
          </a:p>
          <a:p>
            <a:r>
              <a:rPr lang="fr-CA" sz="2000" dirty="0" smtClean="0"/>
              <a:t>Un test peut-être plus clair et moins subjectif serait certainement plus pratique, surtout quand la question concerne la notion de compétence (‘subject matter jurisdiction’)</a:t>
            </a:r>
            <a:endParaRPr lang="en-US" sz="2000" dirty="0"/>
          </a:p>
        </p:txBody>
      </p:sp>
      <p:sp>
        <p:nvSpPr>
          <p:cNvPr id="4" name="Slide Number Placeholder 3"/>
          <p:cNvSpPr>
            <a:spLocks noGrp="1"/>
          </p:cNvSpPr>
          <p:nvPr>
            <p:ph type="sldNum" sz="quarter" idx="10"/>
          </p:nvPr>
        </p:nvSpPr>
        <p:spPr/>
        <p:txBody>
          <a:bodyPr/>
          <a:lstStyle/>
          <a:p>
            <a:fld id="{246325B7-E8E7-4224-AB4F-E91C82BE9A83}" type="slidenum">
              <a:rPr lang="en-US" smtClean="0"/>
              <a:t>23</a:t>
            </a:fld>
            <a:endParaRPr lang="en-US" dirty="0"/>
          </a:p>
        </p:txBody>
      </p:sp>
    </p:spTree>
    <p:extLst>
      <p:ext uri="{BB962C8B-B14F-4D97-AF65-F5344CB8AC3E}">
        <p14:creationId xmlns:p14="http://schemas.microsoft.com/office/powerpoint/2010/main" val="29664548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smtClean="0"/>
              <a:t>Conclusion</a:t>
            </a:r>
            <a:endParaRPr lang="en-US" dirty="0"/>
          </a:p>
        </p:txBody>
      </p:sp>
      <p:sp>
        <p:nvSpPr>
          <p:cNvPr id="3" name="Content Placeholder 2"/>
          <p:cNvSpPr>
            <a:spLocks noGrp="1"/>
          </p:cNvSpPr>
          <p:nvPr>
            <p:ph idx="1"/>
          </p:nvPr>
        </p:nvSpPr>
        <p:spPr/>
        <p:txBody>
          <a:bodyPr/>
          <a:lstStyle/>
          <a:p>
            <a:pPr lvl="1"/>
            <a:endParaRPr lang="fr-CA" sz="2000" dirty="0" smtClean="0"/>
          </a:p>
          <a:p>
            <a:r>
              <a:rPr lang="fr-CA" sz="2400" dirty="0" smtClean="0"/>
              <a:t>En lisant entre les lignes, ils nous semble que la Cour n’a pas voulu classer la structure de Monsieur Lozman comme ‘navire’ vues les complications de la règlementation fédérale et le fait que même une femme de chambre qui nettoie les toilettes de Monsieur Lozman pourrait être éventuellement considérée comme </a:t>
            </a:r>
            <a:r>
              <a:rPr lang="fr-CA" sz="2400" i="1" dirty="0" smtClean="0"/>
              <a:t>Jones </a:t>
            </a:r>
            <a:r>
              <a:rPr lang="fr-CA" sz="2400" i="1" dirty="0" err="1" smtClean="0"/>
              <a:t>Act</a:t>
            </a:r>
            <a:r>
              <a:rPr lang="fr-CA" sz="2400" i="1" dirty="0" smtClean="0"/>
              <a:t> </a:t>
            </a:r>
            <a:r>
              <a:rPr lang="fr-CA" sz="2400" i="1" dirty="0" err="1" smtClean="0"/>
              <a:t>Seaman</a:t>
            </a:r>
            <a:r>
              <a:rPr lang="fr-CA" sz="2400" i="1" dirty="0" smtClean="0"/>
              <a:t>,</a:t>
            </a:r>
            <a:r>
              <a:rPr lang="fr-CA" sz="2400" dirty="0" smtClean="0"/>
              <a:t> donc sujet à la compétence des tribunaux fédéraux et la réglementation fédérale</a:t>
            </a:r>
            <a:endParaRPr lang="en-US" sz="2400" dirty="0"/>
          </a:p>
        </p:txBody>
      </p:sp>
      <p:sp>
        <p:nvSpPr>
          <p:cNvPr id="4" name="Slide Number Placeholder 3"/>
          <p:cNvSpPr>
            <a:spLocks noGrp="1"/>
          </p:cNvSpPr>
          <p:nvPr>
            <p:ph type="sldNum" sz="quarter" idx="10"/>
          </p:nvPr>
        </p:nvSpPr>
        <p:spPr/>
        <p:txBody>
          <a:bodyPr/>
          <a:lstStyle/>
          <a:p>
            <a:fld id="{246325B7-E8E7-4224-AB4F-E91C82BE9A83}" type="slidenum">
              <a:rPr lang="en-US" smtClean="0"/>
              <a:t>24</a:t>
            </a:fld>
            <a:endParaRPr lang="en-US" dirty="0"/>
          </a:p>
        </p:txBody>
      </p:sp>
    </p:spTree>
    <p:extLst>
      <p:ext uri="{BB962C8B-B14F-4D97-AF65-F5344CB8AC3E}">
        <p14:creationId xmlns:p14="http://schemas.microsoft.com/office/powerpoint/2010/main" val="3746293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CO-PPP-2013Red">
  <a:themeElements>
    <a:clrScheme name="CO-PPP-2012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PPP-2012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2"/>
            </a:solidFill>
            <a:effectLst/>
            <a:latin typeface="Arial" charset="0"/>
          </a:defRPr>
        </a:defPPr>
      </a:lstStyle>
    </a:lnDef>
  </a:objectDefaults>
  <a:extraClrSchemeLst>
    <a:extraClrScheme>
      <a:clrScheme name="CO-PPP-2012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PPP-2012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PPP-2012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PPP-2012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PPP-2012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PPP-2012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PPP-2012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PPP-2012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PPP-2012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PPP-2012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PPP-2012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PPP-2012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mpact Header/Logo">
  <a:themeElements>
    <a:clrScheme name="Compact Header/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mpact Header/Lo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2"/>
            </a:solidFill>
            <a:effectLst/>
            <a:latin typeface="Arial" charset="0"/>
          </a:defRPr>
        </a:defPPr>
      </a:lstStyle>
    </a:lnDef>
  </a:objectDefaults>
  <a:extraClrSchemeLst>
    <a:extraClrScheme>
      <a:clrScheme name="Compact Header/Log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mpact Header/Log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mpact Header/Log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mpact Header/Log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mpact Header/Log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mpact Header/Log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mpact Header/Log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mpact Header/Log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mpact Header/Log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mpact Header/Log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mpact Header/Log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mpact Header/Log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ontact Information Slide">
  <a:themeElements>
    <a:clrScheme name="Contact Information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ntact Information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2"/>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wrap="square">
        <a:spAutoFit/>
      </a:bodyPr>
      <a:lstStyle>
        <a:defPPr algn="r" eaLnBrk="1" hangingPunct="1">
          <a:defRPr sz="2400" b="1" dirty="0">
            <a:solidFill>
              <a:srgbClr val="2F1110"/>
            </a:solidFill>
            <a:latin typeface="Rockwell" pitchFamily="18" charset="0"/>
          </a:defRPr>
        </a:defPPr>
      </a:lstStyle>
    </a:txDef>
  </a:objectDefaults>
  <a:extraClrSchemeLst>
    <a:extraClrScheme>
      <a:clrScheme name="Contact Information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tact Information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tact Information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tact Information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tact Information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tact Information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tact Information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tact Information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tact Information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tact Information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tact Information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tact Information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CO-PPP-2013Red</Template>
  <TotalTime>4091</TotalTime>
  <Words>2207</Words>
  <Application>Microsoft Office PowerPoint</Application>
  <PresentationFormat>On-screen Show (4:3)</PresentationFormat>
  <Paragraphs>124</Paragraphs>
  <Slides>24</Slides>
  <Notes>1</Notes>
  <HiddenSlides>0</HiddenSlides>
  <MMClips>0</MMClips>
  <ScaleCrop>false</ScaleCrop>
  <HeadingPairs>
    <vt:vector size="4" baseType="variant">
      <vt:variant>
        <vt:lpstr>Theme</vt:lpstr>
      </vt:variant>
      <vt:variant>
        <vt:i4>3</vt:i4>
      </vt:variant>
      <vt:variant>
        <vt:lpstr>Slide Titles</vt:lpstr>
      </vt:variant>
      <vt:variant>
        <vt:i4>24</vt:i4>
      </vt:variant>
    </vt:vector>
  </HeadingPairs>
  <TitlesOfParts>
    <vt:vector size="27" baseType="lpstr">
      <vt:lpstr>CO-PPP-2013Red</vt:lpstr>
      <vt:lpstr>Compact Header/Logo</vt:lpstr>
      <vt:lpstr>Contact Information Slide</vt:lpstr>
      <vt:lpstr>Une Nouvelle Définition de la Notion de Navire en Droit Américain  Association Française du Droit Maritime  XXIIIème Journée Ripert  Lundi 29 juin 2015   Christopher Kende Cozen O`Connor 45 Broadway, Suite 1600 New York, NY 10006-3792 ckende@cozen.com 212-908-1242</vt:lpstr>
      <vt:lpstr>Disclaimer</vt:lpstr>
      <vt:lpstr>Ceci n’est pas une pipe</vt:lpstr>
      <vt:lpstr>Ceci n’est pas un navire</vt:lpstr>
      <vt:lpstr> Notions de Base</vt:lpstr>
      <vt:lpstr>Notions de Base</vt:lpstr>
      <vt:lpstr>Notions de Base</vt:lpstr>
      <vt:lpstr>Les Faits dans l’Affaire Lozman</vt:lpstr>
      <vt:lpstr>Les Faits dans l’Affaire Lozman</vt:lpstr>
      <vt:lpstr>Les Faits dans l’Affaire Lozman</vt:lpstr>
      <vt:lpstr>Les Faits dans l’Affaire Lozman</vt:lpstr>
      <vt:lpstr>La Cour Suprême Décide que  la Structure n’est pas un Navire</vt:lpstr>
      <vt:lpstr>La Cour Suprême Décide que  la Structure n’est pas un Navire</vt:lpstr>
      <vt:lpstr>La Cour Suprême Décide que  la Structure n’est pas un Navire</vt:lpstr>
      <vt:lpstr>La Cour Suprême Décide que  la Structure n’est pas un Navire</vt:lpstr>
      <vt:lpstr>La Cour Suprême Décide que  la Structure n’est pas un Navire</vt:lpstr>
      <vt:lpstr>La Cour Suprême Décide que  la Structure n’est pas un Navire</vt:lpstr>
      <vt:lpstr>La Cour Suprême Décide que  la Structure n’est pas un Navire</vt:lpstr>
      <vt:lpstr>La Suite de Lozman</vt:lpstr>
      <vt:lpstr>La Suite de Lozman</vt:lpstr>
      <vt:lpstr>La Suite de Lozman</vt:lpstr>
      <vt:lpstr>La Suite de Lozman</vt:lpstr>
      <vt:lpstr>Conclusion</vt:lpstr>
      <vt:lpstr>Conclusion</vt:lpstr>
    </vt:vector>
  </TitlesOfParts>
  <Company>Cozen O'Connor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Joanne Simon</dc:creator>
  <cp:lastModifiedBy>Camille Worrell</cp:lastModifiedBy>
  <cp:revision>150</cp:revision>
  <cp:lastPrinted>2015-06-26T14:48:30Z</cp:lastPrinted>
  <dcterms:created xsi:type="dcterms:W3CDTF">2013-03-11T13:59:47Z</dcterms:created>
  <dcterms:modified xsi:type="dcterms:W3CDTF">2015-06-26T15:54:30Z</dcterms:modified>
</cp:coreProperties>
</file>