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22" r:id="rId2"/>
    <p:sldMasterId id="2147483710" r:id="rId3"/>
  </p:sldMasterIdLst>
  <p:notesMasterIdLst>
    <p:notesMasterId r:id="rId18"/>
  </p:notesMasterIdLst>
  <p:handoutMasterIdLst>
    <p:handoutMasterId r:id="rId19"/>
  </p:handoutMasterIdLst>
  <p:sldIdLst>
    <p:sldId id="390" r:id="rId4"/>
    <p:sldId id="267" r:id="rId5"/>
    <p:sldId id="417" r:id="rId6"/>
    <p:sldId id="423" r:id="rId7"/>
    <p:sldId id="426" r:id="rId8"/>
    <p:sldId id="430" r:id="rId9"/>
    <p:sldId id="440" r:id="rId10"/>
    <p:sldId id="429" r:id="rId11"/>
    <p:sldId id="438" r:id="rId12"/>
    <p:sldId id="435" r:id="rId13"/>
    <p:sldId id="427" r:id="rId14"/>
    <p:sldId id="439" r:id="rId15"/>
    <p:sldId id="418" r:id="rId16"/>
    <p:sldId id="411" r:id="rId17"/>
  </p:sldIdLst>
  <p:sldSz cx="9144000" cy="6858000" type="screen4x3"/>
  <p:notesSz cx="6662738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1AF46"/>
    <a:srgbClr val="DC5D5C"/>
    <a:srgbClr val="837A87"/>
    <a:srgbClr val="8F9694"/>
    <a:srgbClr val="B09674"/>
    <a:srgbClr val="7A8452"/>
    <a:srgbClr val="60A693"/>
    <a:srgbClr val="6D849A"/>
    <a:srgbClr val="C4AE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8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-140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836"/>
    </p:cViewPr>
  </p:sorterViewPr>
  <p:notesViewPr>
    <p:cSldViewPr snapToGrid="0" snapToObjects="1">
      <p:cViewPr varScale="1">
        <p:scale>
          <a:sx n="54" d="100"/>
          <a:sy n="54" d="100"/>
        </p:scale>
        <p:origin x="-2706" y="-96"/>
      </p:cViewPr>
      <p:guideLst>
        <p:guide orient="horz" pos="3126"/>
        <p:guide pos="209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>
              <a:latin typeface="Arial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A1D51-2E12-1D4C-BBFB-E50007F018F8}" type="datetimeFigureOut">
              <a:rPr lang="fr-FR" smtClean="0">
                <a:latin typeface="Arial"/>
              </a:rPr>
              <a:pPr/>
              <a:t>26/06/2015</a:t>
            </a:fld>
            <a:endParaRPr lang="fr-FR" dirty="0">
              <a:latin typeface="Arial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>
                <a:latin typeface="Arial"/>
              </a:rPr>
              <a:t>XXIIIème Journée RIPERT 29 juin 2015 - page </a:t>
            </a:r>
            <a:endParaRPr lang="fr-FR" dirty="0">
              <a:latin typeface="Arial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007F4-62ED-5742-A940-9C5C2271B688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27600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13381DCE-9E1B-C243-A9A7-6A8F0762CE27}" type="datetimeFigureOut">
              <a:rPr lang="fr-FR" smtClean="0"/>
              <a:pPr/>
              <a:t>26/06/2015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800A569A-F3BC-A745-90E3-5F8F7946F6F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1611925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033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0331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0331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0331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0331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569A-F3BC-A745-90E3-5F8F7946F6F8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2015 - page 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033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4416448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800" b="1" i="0" cap="all" spc="-100">
                <a:latin typeface="Arial"/>
              </a:defRPr>
            </a:lvl1pPr>
          </a:lstStyle>
          <a:p>
            <a:r>
              <a:rPr lang="fr-FR" dirty="0" smtClean="0"/>
              <a:t>TITRE DU DOCUMENT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222677" y="6308797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/>
              </a:defRPr>
            </a:lvl1pPr>
          </a:lstStyle>
          <a:p>
            <a:endParaRPr lang="fr-FR" dirty="0"/>
          </a:p>
        </p:txBody>
      </p:sp>
      <p:pic>
        <p:nvPicPr>
          <p:cNvPr id="5" name="Image 4" descr="logo-cobranding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3855" y="2171700"/>
            <a:ext cx="4304265" cy="1964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50740" y="0"/>
            <a:ext cx="9144000" cy="685799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pic>
        <p:nvPicPr>
          <p:cNvPr id="11" name="Image 10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pic>
        <p:nvPicPr>
          <p:cNvPr id="11" name="Image 10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pic>
        <p:nvPicPr>
          <p:cNvPr id="11" name="Image 10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pic>
        <p:nvPicPr>
          <p:cNvPr id="11" name="Image 10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pic>
        <p:nvPicPr>
          <p:cNvPr id="10" name="Image 9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7772400" cy="37388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6500"/>
              </a:lnSpc>
              <a:spcBef>
                <a:spcPts val="0"/>
              </a:spcBef>
              <a:defRPr sz="6000" b="1" i="0" kern="1200" cap="all" spc="-100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fr-FR" dirty="0" smtClean="0"/>
              <a:t>TITRE DE GRANDE PARTIE</a:t>
            </a:r>
            <a:endParaRPr lang="fr-FR" dirty="0"/>
          </a:p>
        </p:txBody>
      </p:sp>
      <p:pic>
        <p:nvPicPr>
          <p:cNvPr id="10" name="Image 9" descr="logo-cobranding-blanc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3260"/>
            <a:ext cx="2336800" cy="1066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586515" y="6447790"/>
            <a:ext cx="4406746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0" name="Image 9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0" name="Image 9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0" name="Image 9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3" name="Image 12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3" name="Image 12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6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3" name="Image 12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6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3" name="Image 12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6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4648200" y="1600201"/>
            <a:ext cx="4038600" cy="42722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5" name="Image 14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6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5" name="Image 14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6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5" name="Image 14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6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5" name="Image 14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6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4" name="Image 13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4" name="Image 13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76475"/>
            <a:ext cx="4040188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cap="all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76475"/>
            <a:ext cx="4041775" cy="3636645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4" name="Image 13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0" name="Image 9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0" name="Image 9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0" name="Image 9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 b="1" i="0" cap="all" baseline="0">
                <a:latin typeface="Arial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partie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9" name="Image 8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8" name="Image 7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8" name="Image 7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8" name="Image 7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C4A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D84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60A6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DC5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2" name="Image 11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3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7A8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6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67120"/>
            <a:ext cx="9144000" cy="690879"/>
          </a:xfrm>
          <a:prstGeom prst="rect">
            <a:avLst/>
          </a:prstGeom>
          <a:solidFill>
            <a:srgbClr val="8F96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latin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1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632555" y="6447790"/>
            <a:ext cx="336070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DIN"/>
              </a:defRPr>
            </a:lvl1pPr>
          </a:lstStyle>
          <a:p>
            <a:r>
              <a:rPr lang="fr-FR" dirty="0" smtClean="0">
                <a:latin typeface="Arial"/>
              </a:rPr>
              <a:t> Titre du document - page </a:t>
            </a:r>
            <a:fld id="{15073263-7638-534A-8B7F-52BFD5F3022A}" type="slidenum">
              <a:rPr lang="fr-FR" smtClean="0">
                <a:latin typeface="Arial"/>
              </a:rPr>
              <a:pPr/>
              <a:t>‹N°›</a:t>
            </a:fld>
            <a:endParaRPr lang="fr-FR" dirty="0">
              <a:latin typeface="Arial"/>
            </a:endParaRPr>
          </a:p>
        </p:txBody>
      </p:sp>
      <p:pic>
        <p:nvPicPr>
          <p:cNvPr id="11" name="Image 10" descr="logo-blanc-ss-signat.ps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092" y="6345138"/>
            <a:ext cx="1136188" cy="3707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0" r:id="rId3"/>
    <p:sldLayoutId id="2147483661" r:id="rId4"/>
    <p:sldLayoutId id="2147483662" r:id="rId5"/>
    <p:sldLayoutId id="2147483689" r:id="rId6"/>
    <p:sldLayoutId id="2147483690" r:id="rId7"/>
    <p:sldLayoutId id="2147483703" r:id="rId8"/>
    <p:sldLayoutId id="2147483650" r:id="rId9"/>
    <p:sldLayoutId id="2147483667" r:id="rId10"/>
    <p:sldLayoutId id="2147483668" r:id="rId11"/>
    <p:sldLayoutId id="2147483669" r:id="rId12"/>
    <p:sldLayoutId id="2147483691" r:id="rId13"/>
    <p:sldLayoutId id="2147483692" r:id="rId14"/>
    <p:sldLayoutId id="2147483704" r:id="rId15"/>
    <p:sldLayoutId id="2147483652" r:id="rId16"/>
    <p:sldLayoutId id="2147483674" r:id="rId17"/>
    <p:sldLayoutId id="2147483675" r:id="rId18"/>
    <p:sldLayoutId id="2147483676" r:id="rId19"/>
    <p:sldLayoutId id="2147483693" r:id="rId20"/>
    <p:sldLayoutId id="2147483694" r:id="rId21"/>
    <p:sldLayoutId id="2147483705" r:id="rId22"/>
    <p:sldLayoutId id="2147483653" r:id="rId23"/>
    <p:sldLayoutId id="2147483677" r:id="rId24"/>
    <p:sldLayoutId id="2147483678" r:id="rId25"/>
    <p:sldLayoutId id="2147483679" r:id="rId26"/>
    <p:sldLayoutId id="2147483695" r:id="rId27"/>
    <p:sldLayoutId id="2147483696" r:id="rId28"/>
    <p:sldLayoutId id="2147483706" r:id="rId29"/>
    <p:sldLayoutId id="2147483654" r:id="rId30"/>
    <p:sldLayoutId id="2147483680" r:id="rId31"/>
    <p:sldLayoutId id="2147483681" r:id="rId32"/>
    <p:sldLayoutId id="2147483682" r:id="rId33"/>
    <p:sldLayoutId id="2147483697" r:id="rId34"/>
    <p:sldLayoutId id="2147483698" r:id="rId35"/>
    <p:sldLayoutId id="2147483707" r:id="rId36"/>
    <p:sldLayoutId id="2147483655" r:id="rId37"/>
    <p:sldLayoutId id="2147483683" r:id="rId38"/>
    <p:sldLayoutId id="2147483684" r:id="rId39"/>
    <p:sldLayoutId id="2147483685" r:id="rId40"/>
    <p:sldLayoutId id="2147483699" r:id="rId41"/>
    <p:sldLayoutId id="2147483700" r:id="rId42"/>
    <p:sldLayoutId id="2147483708" r:id="rId43"/>
    <p:sldLayoutId id="2147483657" r:id="rId44"/>
    <p:sldLayoutId id="2147483686" r:id="rId45"/>
    <p:sldLayoutId id="2147483687" r:id="rId46"/>
    <p:sldLayoutId id="2147483688" r:id="rId47"/>
    <p:sldLayoutId id="2147483701" r:id="rId48"/>
    <p:sldLayoutId id="2147483702" r:id="rId49"/>
    <p:sldLayoutId id="2147483709" r:id="rId50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400" kern="1200" cap="all">
          <a:solidFill>
            <a:schemeClr val="tx1"/>
          </a:solidFill>
          <a:latin typeface="DIN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DIN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DIN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DIN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DI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DI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0ABC2-2CC0-423F-B6A4-B43B8E90B46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XXIIIème Journée RIPERT 29 juin 2015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D61E1-E933-4D31-95DD-B134C0BE840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Laurent.fedi@kedgebs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64343"/>
            <a:ext cx="8229600" cy="4343400"/>
          </a:xfrm>
        </p:spPr>
        <p:txBody>
          <a:bodyPr/>
          <a:lstStyle/>
          <a:p>
            <a:pPr marL="0" indent="0" algn="ctr">
              <a:buNone/>
            </a:pPr>
            <a:endParaRPr lang="en-GB" sz="2000" b="1" dirty="0" smtClean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en-GB" sz="3600" b="1" dirty="0" smtClean="0">
                <a:latin typeface="Bell MT" panose="02020503060305020303" pitchFamily="18" charset="0"/>
              </a:rPr>
              <a:t>Les consortia et alliances (</a:t>
            </a:r>
            <a:r>
              <a:rPr lang="en-GB" sz="3600" b="1" dirty="0" err="1" smtClean="0">
                <a:latin typeface="Bell MT" panose="02020503060305020303" pitchFamily="18" charset="0"/>
              </a:rPr>
              <a:t>géo</a:t>
            </a:r>
            <a:r>
              <a:rPr lang="en-GB" sz="3600" b="1" dirty="0" smtClean="0">
                <a:latin typeface="Bell MT" panose="02020503060305020303" pitchFamily="18" charset="0"/>
              </a:rPr>
              <a:t>)</a:t>
            </a:r>
            <a:r>
              <a:rPr lang="en-GB" sz="3600" b="1" dirty="0" err="1" smtClean="0">
                <a:latin typeface="Bell MT" panose="02020503060305020303" pitchFamily="18" charset="0"/>
              </a:rPr>
              <a:t>stratégiques</a:t>
            </a:r>
            <a:r>
              <a:rPr lang="en-GB" sz="3600" b="1" dirty="0" smtClean="0">
                <a:latin typeface="Bell MT" panose="02020503060305020303" pitchFamily="18" charset="0"/>
              </a:rPr>
              <a:t> </a:t>
            </a:r>
            <a:r>
              <a:rPr lang="en-GB" sz="3600" b="1" dirty="0" err="1" smtClean="0">
                <a:latin typeface="Bell MT" panose="02020503060305020303" pitchFamily="18" charset="0"/>
              </a:rPr>
              <a:t>dans</a:t>
            </a:r>
            <a:r>
              <a:rPr lang="en-GB" sz="3600" b="1" dirty="0" smtClean="0">
                <a:latin typeface="Bell MT" panose="02020503060305020303" pitchFamily="18" charset="0"/>
              </a:rPr>
              <a:t> le transport maritime</a:t>
            </a:r>
          </a:p>
          <a:p>
            <a:pPr marL="0" indent="0" algn="ctr">
              <a:buNone/>
            </a:pPr>
            <a:r>
              <a:rPr lang="fr-FR" sz="2000" dirty="0" smtClean="0">
                <a:latin typeface="Bell MT" panose="02020503060305020303" pitchFamily="18" charset="0"/>
              </a:rPr>
              <a:t>Laurent FEDI</a:t>
            </a:r>
          </a:p>
          <a:p>
            <a:pPr marL="0" indent="0" algn="ctr">
              <a:buNone/>
            </a:pPr>
            <a:r>
              <a:rPr lang="fr-FR" sz="2000" dirty="0" smtClean="0">
                <a:latin typeface="Bell MT" panose="02020503060305020303" pitchFamily="18" charset="0"/>
              </a:rPr>
              <a:t>Professeur </a:t>
            </a:r>
            <a:r>
              <a:rPr lang="fr-FR" sz="2000" dirty="0" err="1" smtClean="0">
                <a:latin typeface="Bell MT" panose="02020503060305020303" pitchFamily="18" charset="0"/>
              </a:rPr>
              <a:t>Kedge</a:t>
            </a:r>
            <a:r>
              <a:rPr lang="fr-FR" sz="2000" dirty="0" smtClean="0">
                <a:latin typeface="Bell MT" panose="02020503060305020303" pitchFamily="18" charset="0"/>
              </a:rPr>
              <a:t> Business </a:t>
            </a:r>
            <a:r>
              <a:rPr lang="fr-FR" sz="2000" dirty="0" err="1" smtClean="0">
                <a:latin typeface="Bell MT" panose="02020503060305020303" pitchFamily="18" charset="0"/>
              </a:rPr>
              <a:t>School</a:t>
            </a:r>
            <a:r>
              <a:rPr lang="fr-FR" sz="2800" dirty="0">
                <a:latin typeface="Bell MT" panose="02020503060305020303" pitchFamily="18" charset="0"/>
              </a:rPr>
              <a:t/>
            </a:r>
            <a:br>
              <a:rPr lang="fr-FR" sz="2800" dirty="0">
                <a:latin typeface="Bell MT" panose="02020503060305020303" pitchFamily="18" charset="0"/>
              </a:rPr>
            </a:br>
            <a:endParaRPr lang="fr-FR" sz="2800" dirty="0" smtClean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endParaRPr lang="fr-FR" sz="2800" dirty="0">
              <a:latin typeface="Bell MT" panose="02020503060305020303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743202" y="580569"/>
            <a:ext cx="3497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C00000"/>
                </a:solidFill>
                <a:latin typeface="Bell MT" pitchFamily="18" charset="0"/>
              </a:rPr>
              <a:t>XXIIIème Journée RIPERT</a:t>
            </a:r>
          </a:p>
          <a:p>
            <a:pPr algn="ctr"/>
            <a:r>
              <a:rPr lang="fr-FR" sz="2000" b="1" dirty="0" smtClean="0">
                <a:solidFill>
                  <a:srgbClr val="C00000"/>
                </a:solidFill>
                <a:latin typeface="Bell MT" pitchFamily="18" charset="0"/>
              </a:rPr>
              <a:t>Paris 29 </a:t>
            </a:r>
            <a:r>
              <a:rPr lang="fr-FR" sz="2000" b="1" dirty="0" smtClean="0">
                <a:solidFill>
                  <a:srgbClr val="C00000"/>
                </a:solidFill>
                <a:latin typeface="Bell MT" pitchFamily="18" charset="0"/>
              </a:rPr>
              <a:t>juin 2015</a:t>
            </a:r>
          </a:p>
        </p:txBody>
      </p:sp>
      <p:pic>
        <p:nvPicPr>
          <p:cNvPr id="11" name="Image 10" descr="6694859-1023259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688" y="4368799"/>
            <a:ext cx="4992624" cy="2351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1" y="357954"/>
            <a:ext cx="1618488" cy="16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9545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5413829" y="6447790"/>
            <a:ext cx="3579431" cy="365125"/>
          </a:xfrm>
        </p:spPr>
        <p:txBody>
          <a:bodyPr/>
          <a:lstStyle/>
          <a:p>
            <a:r>
              <a:rPr lang="fr-FR" dirty="0" smtClean="0"/>
              <a:t>XXIIIème Journée RIPERT 29 juin 2015 - page </a:t>
            </a:r>
            <a:fld id="{15073263-7638-534A-8B7F-52BFD5F3022A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60396" y="274638"/>
            <a:ext cx="8229600" cy="11430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Bell MT" panose="02020503060305020303" pitchFamily="18" charset="0"/>
              </a:rPr>
              <a:t>PLAN</a:t>
            </a:r>
            <a:endParaRPr lang="fr-FR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09921"/>
            <a:ext cx="8229600" cy="4343400"/>
          </a:xfrm>
        </p:spPr>
        <p:txBody>
          <a:bodyPr/>
          <a:lstStyle/>
          <a:p>
            <a:pPr>
              <a:buNone/>
            </a:pPr>
            <a:r>
              <a:rPr lang="fr-FR" altLang="fr-FR" sz="32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I – Introduction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 – 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La prorogation du règlement CE n°906/2009 sur les ententes techniques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III –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Le traitement différencié des ententes techniques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IV -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Conclusion</a:t>
            </a:r>
            <a:endParaRPr lang="fr-FR" altLang="fr-FR" sz="2800" b="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37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3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Bell MT" pitchFamily="18" charset="0"/>
              </a:rPr>
              <a:t>Introduction</a:t>
            </a:r>
            <a:endParaRPr lang="fr-FR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1" y="982209"/>
            <a:ext cx="8536060" cy="4881562"/>
          </a:xfrm>
        </p:spPr>
        <p:txBody>
          <a:bodyPr/>
          <a:lstStyle/>
          <a:p>
            <a:r>
              <a:rPr lang="fr-FR" b="1" dirty="0" smtClean="0">
                <a:latin typeface="Bell MT" pitchFamily="18" charset="0"/>
              </a:rPr>
              <a:t>Développement du transport maritime et du </a:t>
            </a:r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segment conteneurisé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Mutations opérationnelles et structurelles des lignes maritimes régulières</a:t>
            </a:r>
            <a:endParaRPr lang="fr-FR" b="1" dirty="0" smtClean="0">
              <a:latin typeface="Bell MT" pitchFamily="18" charset="0"/>
            </a:endParaRPr>
          </a:p>
          <a:p>
            <a:r>
              <a:rPr lang="fr-FR" b="1" dirty="0" smtClean="0">
                <a:latin typeface="Bell MT" pitchFamily="18" charset="0"/>
              </a:rPr>
              <a:t>Alliances entre armateurs ne cessent de se développer</a:t>
            </a:r>
            <a:endParaRPr lang="fr-FR" b="1" dirty="0" smtClean="0">
              <a:solidFill>
                <a:srgbClr val="C00000"/>
              </a:solidFill>
              <a:latin typeface="Bell MT" pitchFamily="18" charset="0"/>
            </a:endParaRP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Dimension géostratégique du secteur</a:t>
            </a:r>
          </a:p>
          <a:p>
            <a:r>
              <a:rPr lang="fr-FR" b="1" dirty="0" smtClean="0">
                <a:latin typeface="Bell MT" pitchFamily="18" charset="0"/>
              </a:rPr>
              <a:t>Contrôle des autorités de concurrence nationales (EU, USA, Chine, </a:t>
            </a:r>
            <a:r>
              <a:rPr lang="fr-FR" b="1" dirty="0" smtClean="0">
                <a:latin typeface="Bell MT" pitchFamily="18" charset="0"/>
              </a:rPr>
              <a:t>C</a:t>
            </a:r>
            <a:r>
              <a:rPr lang="fr-FR" b="1" dirty="0" smtClean="0">
                <a:latin typeface="Bell MT" pitchFamily="18" charset="0"/>
              </a:rPr>
              <a:t>orée</a:t>
            </a:r>
            <a:r>
              <a:rPr lang="fr-FR" b="1" dirty="0" smtClean="0">
                <a:latin typeface="Bell MT" pitchFamily="18" charset="0"/>
              </a:rPr>
              <a:t>, </a:t>
            </a:r>
            <a:r>
              <a:rPr lang="fr-FR" b="1" dirty="0" smtClean="0">
                <a:latin typeface="Bell MT" pitchFamily="18" charset="0"/>
              </a:rPr>
              <a:t>etc</a:t>
            </a:r>
            <a:r>
              <a:rPr lang="fr-FR" b="1" dirty="0" smtClean="0">
                <a:latin typeface="Bell MT" pitchFamily="18" charset="0"/>
              </a:rPr>
              <a:t>.)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Traitement différencié des ententes </a:t>
            </a:r>
            <a:r>
              <a:rPr lang="fr-FR" b="1" dirty="0" smtClean="0">
                <a:latin typeface="Bell MT" pitchFamily="18" charset="0"/>
              </a:rPr>
              <a:t>et protectionnisme régional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Manque d’universalité du cadre juridique en vigueur</a:t>
            </a:r>
          </a:p>
          <a:p>
            <a:endParaRPr lang="fr-FR" b="1" dirty="0" smtClean="0">
              <a:latin typeface="Bell MT" pitchFamily="18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5370287" y="6447790"/>
            <a:ext cx="3622974" cy="365125"/>
          </a:xfrm>
        </p:spPr>
        <p:txBody>
          <a:bodyPr/>
          <a:lstStyle/>
          <a:p>
            <a:r>
              <a:rPr lang="fr-FR" dirty="0" smtClean="0"/>
              <a:t>XXIIIème Journée RIPERT 29 juin 2015 - page </a:t>
            </a:r>
            <a:fld id="{15073263-7638-534A-8B7F-52BFD5F3022A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60396" y="274638"/>
            <a:ext cx="8229600" cy="11430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Bell MT" panose="02020503060305020303" pitchFamily="18" charset="0"/>
              </a:rPr>
              <a:t>PLAN</a:t>
            </a:r>
            <a:endParaRPr lang="fr-FR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09921"/>
            <a:ext cx="8229600" cy="4343400"/>
          </a:xfrm>
        </p:spPr>
        <p:txBody>
          <a:bodyPr/>
          <a:lstStyle/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 –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Introduction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32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 – La prorogation du règlement CE n°906/2009 sur les ententes techniques 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III –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Le traitement différencié des ententes techniques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IV -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Conclusion</a:t>
            </a:r>
            <a:endParaRPr lang="fr-FR" altLang="fr-FR" sz="2800" b="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3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>
                <a:latin typeface="Arial"/>
              </a:rPr>
              <a:t> </a:t>
            </a:r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5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  <a:latin typeface="Bell MT" pitchFamily="18" charset="0"/>
              </a:rPr>
              <a:t>A – LE « CHANGEMENT DE CAP » DE LA COMMISSION EUROPÉENNE</a:t>
            </a:r>
            <a:endParaRPr lang="fr-FR" sz="3200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417638"/>
            <a:ext cx="8305800" cy="4724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endParaRPr lang="en-US" altLang="fr-FR" sz="2800" dirty="0" smtClean="0">
              <a:latin typeface="Bell MT" panose="02020503060305020303" pitchFamily="18" charset="0"/>
            </a:endParaRPr>
          </a:p>
          <a:p>
            <a:endParaRPr lang="en-US" altLang="fr-FR" sz="2800" dirty="0" smtClean="0">
              <a:latin typeface="Bell MT" panose="020205030603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fr-FR" sz="2800" dirty="0" smtClean="0">
              <a:latin typeface="Bell MT" panose="02020503060305020303" pitchFamily="18" charset="0"/>
            </a:endParaRPr>
          </a:p>
        </p:txBody>
      </p:sp>
      <p:sp>
        <p:nvSpPr>
          <p:cNvPr id="14" name="Espace réservé du contenu 5"/>
          <p:cNvSpPr>
            <a:spLocks noGrp="1"/>
          </p:cNvSpPr>
          <p:nvPr>
            <p:ph idx="1"/>
          </p:nvPr>
        </p:nvSpPr>
        <p:spPr>
          <a:xfrm>
            <a:off x="318485" y="1300568"/>
            <a:ext cx="8536060" cy="5030152"/>
          </a:xfrm>
        </p:spPr>
        <p:txBody>
          <a:bodyPr/>
          <a:lstStyle/>
          <a:p>
            <a:r>
              <a:rPr lang="fr-FR" b="1" dirty="0" smtClean="0">
                <a:latin typeface="Bell MT" pitchFamily="18" charset="0"/>
              </a:rPr>
              <a:t>Suppression de l’exemption de groupe des conférences </a:t>
            </a:r>
            <a:r>
              <a:rPr lang="fr-FR" sz="1800" b="1" dirty="0" smtClean="0">
                <a:latin typeface="Bell MT" pitchFamily="18" charset="0"/>
              </a:rPr>
              <a:t>(2008)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Crainte de la suppression des « ententes techniques » (consortiums et méga-consortiums – alliances)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Définition des consortiums : </a:t>
            </a:r>
            <a:r>
              <a:rPr lang="fr-FR" b="1" dirty="0" smtClean="0">
                <a:solidFill>
                  <a:srgbClr val="00B050"/>
                </a:solidFill>
                <a:latin typeface="Bell MT" pitchFamily="18" charset="0"/>
              </a:rPr>
              <a:t>Règlement (CE) n° 906/2009 </a:t>
            </a:r>
          </a:p>
          <a:p>
            <a:pPr>
              <a:buNone/>
            </a:pPr>
            <a:r>
              <a:rPr lang="fr-FR" b="1" dirty="0" smtClean="0">
                <a:latin typeface="Bell MT" pitchFamily="18" charset="0"/>
              </a:rPr>
              <a:t>= partage des capacités de transport, mutualisation des risques et rationalisation des coûts d’exploitation</a:t>
            </a: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Régime des consortiums prorogé jusqu’en avril 2020 : </a:t>
            </a:r>
            <a:r>
              <a:rPr lang="fr-FR" b="1" dirty="0" smtClean="0">
                <a:solidFill>
                  <a:srgbClr val="11AF46"/>
                </a:solidFill>
                <a:latin typeface="Bell MT" pitchFamily="18" charset="0"/>
              </a:rPr>
              <a:t>Règlement (UE) n° 697/2014 du 24.06.2014 J.O.U.E. L 184 25.06.2014</a:t>
            </a:r>
          </a:p>
          <a:p>
            <a:pPr>
              <a:buNone/>
            </a:pPr>
            <a:r>
              <a:rPr lang="fr-FR" b="1" dirty="0" smtClean="0">
                <a:latin typeface="Bell MT" pitchFamily="18" charset="0"/>
              </a:rPr>
              <a:t>= infléchissement d’un certain dogmatisme concurrentiel </a:t>
            </a:r>
          </a:p>
          <a:p>
            <a:pPr>
              <a:buNone/>
            </a:pPr>
            <a:r>
              <a:rPr lang="fr-FR" b="1" dirty="0" smtClean="0">
                <a:latin typeface="Bell MT" pitchFamily="18" charset="0"/>
              </a:rPr>
              <a:t>= meilleur équilibre entre droit de la concurrence et politique maritime européenne </a:t>
            </a:r>
          </a:p>
          <a:p>
            <a:pPr>
              <a:buNone/>
            </a:pPr>
            <a:endParaRPr lang="fr-FR" b="1" dirty="0" smtClean="0">
              <a:latin typeface="Bell MT" pitchFamily="18" charset="0"/>
            </a:endParaRPr>
          </a:p>
          <a:p>
            <a:endParaRPr lang="fr-FR" b="1" dirty="0" smtClean="0">
              <a:latin typeface="Bell MT" pitchFamily="18" charset="0"/>
            </a:endParaRPr>
          </a:p>
          <a:p>
            <a:endParaRPr lang="fr-FR" b="1" dirty="0" smtClean="0">
              <a:latin typeface="Bell MT" pitchFamily="18" charset="0"/>
            </a:endParaRPr>
          </a:p>
          <a:p>
            <a:endParaRPr lang="fr-FR" b="1" dirty="0" smtClean="0">
              <a:latin typeface="Bell MT" pitchFamily="18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6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  <a:latin typeface="Bell MT" pitchFamily="18" charset="0"/>
              </a:rPr>
              <a:t>B – LE DROIT DE LA CONCURRENCE APPLICABLE AUX ENTENTES TECHNIQUES</a:t>
            </a:r>
            <a:endParaRPr lang="fr-FR" sz="3200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71715" y="1600201"/>
            <a:ext cx="8229600" cy="4343400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2080984"/>
            <a:ext cx="8305800" cy="375557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fr-FR" sz="2800" b="1" dirty="0" smtClean="0">
                <a:solidFill>
                  <a:srgbClr val="00B050"/>
                </a:solidFill>
                <a:latin typeface="Bell MT" pitchFamily="18" charset="0"/>
              </a:rPr>
              <a:t>Règlement (CE) n° 906/2009  </a:t>
            </a:r>
            <a:endParaRPr lang="fr-FR" sz="2800" b="1" dirty="0" smtClean="0">
              <a:latin typeface="Bell MT" pitchFamily="18" charset="0"/>
            </a:endParaRPr>
          </a:p>
          <a:p>
            <a:pPr marL="0" indent="0">
              <a:buFont typeface="Arial" charset="0"/>
              <a:buChar char="•"/>
            </a:pPr>
            <a:r>
              <a:rPr lang="fr-FR" altLang="fr-FR" sz="2800" b="1" dirty="0" smtClean="0">
                <a:latin typeface="Bell MT" pitchFamily="18" charset="0"/>
              </a:rPr>
              <a:t> </a:t>
            </a:r>
            <a:r>
              <a:rPr lang="en-US" altLang="fr-FR" sz="2800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Art. 101 (101-1 à 101-3) TFUE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“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Effet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positif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” de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l’exemption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: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contre-partie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pour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l’usager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de transport  </a:t>
            </a:r>
          </a:p>
          <a:p>
            <a:pPr marL="0" indent="0">
              <a:buNone/>
            </a:pPr>
            <a:r>
              <a:rPr lang="en-US" altLang="fr-FR" sz="2800" b="1" dirty="0" smtClean="0">
                <a:latin typeface="Bell MT" panose="02020503060305020303" pitchFamily="18" charset="0"/>
              </a:rPr>
              <a:t>=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dessertes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portuaires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,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équipements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modernes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,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taux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de fret plus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compétitifs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…</a:t>
            </a:r>
          </a:p>
          <a:p>
            <a:pPr marL="0" indent="0">
              <a:buFont typeface="Arial" charset="0"/>
              <a:buChar char="•"/>
            </a:pPr>
            <a:endParaRPr lang="en-US" altLang="fr-FR" sz="2800" b="1" dirty="0" smtClean="0">
              <a:solidFill>
                <a:srgbClr val="00B050"/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endParaRPr lang="en-US" altLang="fr-FR" sz="2800" b="1" dirty="0" smtClean="0">
              <a:latin typeface="Bell MT" panose="02020503060305020303" pitchFamily="18" charset="0"/>
            </a:endParaRPr>
          </a:p>
          <a:p>
            <a:pPr marL="0" indent="0">
              <a:buFont typeface="Arial" charset="0"/>
              <a:buChar char="•"/>
            </a:pPr>
            <a:endParaRPr lang="en-US" altLang="fr-FR" sz="2800" b="1" dirty="0" smtClean="0">
              <a:solidFill>
                <a:srgbClr val="00B050"/>
              </a:solidFill>
              <a:latin typeface="Bell MT" panose="02020503060305020303" pitchFamily="18" charset="0"/>
            </a:endParaRPr>
          </a:p>
          <a:p>
            <a:pPr>
              <a:buNone/>
            </a:pPr>
            <a:endParaRPr lang="fr-FR" sz="2800" dirty="0" smtClean="0"/>
          </a:p>
        </p:txBody>
      </p:sp>
      <p:pic>
        <p:nvPicPr>
          <p:cNvPr id="7" name="Image 6" descr="images port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581" y="5254171"/>
            <a:ext cx="2204706" cy="1515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7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  <a:latin typeface="Bell MT" pitchFamily="18" charset="0"/>
              </a:rPr>
              <a:t>B – LE DROIT DE LA CONCURRENCE APPLICABLE AUX ENTENTES TECHNIQUES</a:t>
            </a:r>
            <a:endParaRPr lang="fr-FR" sz="3200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33615" y="1817911"/>
            <a:ext cx="8305800" cy="375557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Char char="•"/>
            </a:pPr>
            <a:r>
              <a:rPr lang="fr-FR" altLang="fr-FR" sz="2800" b="1" dirty="0" smtClean="0">
                <a:latin typeface="Bell MT" panose="02020503060305020303" pitchFamily="18" charset="0"/>
              </a:rPr>
              <a:t>  Prolongement des consortiums : </a:t>
            </a:r>
          </a:p>
          <a:p>
            <a:pPr marL="0" indent="0"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= les “ALLIANCES” ou “alliances stratégiques</a:t>
            </a: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”</a:t>
            </a: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fr-FR" altLang="fr-FR" sz="2800" b="1" dirty="0" smtClean="0">
                <a:latin typeface="Bell MT" panose="02020503060305020303" pitchFamily="18" charset="0"/>
              </a:rPr>
              <a:t>= définition des alliances</a:t>
            </a: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= consolider le segment maritime 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(coopération horizontale) </a:t>
            </a: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et la chaîne logistique 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(coopération verticale)</a:t>
            </a:r>
          </a:p>
          <a:p>
            <a:pPr marL="0" indent="0">
              <a:buFont typeface="Arial" charset="0"/>
              <a:buChar char="•"/>
            </a:pPr>
            <a:r>
              <a:rPr lang="fr-FR" altLang="fr-FR" sz="2800" b="1" dirty="0" smtClean="0">
                <a:latin typeface="Bell MT" panose="02020503060305020303" pitchFamily="18" charset="0"/>
              </a:rPr>
              <a:t> Pas de réglementation européenne 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spécifique</a:t>
            </a: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fr-FR" altLang="fr-FR" sz="2800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 </a:t>
            </a: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 marL="0" indent="0">
              <a:buFont typeface="Arial" charset="0"/>
              <a:buChar char="•"/>
            </a:pPr>
            <a:endParaRPr lang="fr-FR" altLang="fr-FR" sz="2800" b="1" dirty="0" smtClean="0">
              <a:solidFill>
                <a:srgbClr val="00B050"/>
              </a:solidFill>
              <a:latin typeface="Bell MT" panose="02020503060305020303" pitchFamily="18" charset="0"/>
            </a:endParaRPr>
          </a:p>
          <a:p>
            <a:pPr>
              <a:buNone/>
            </a:pPr>
            <a:endParaRPr lang="fr-FR" sz="2800" dirty="0" smtClean="0"/>
          </a:p>
        </p:txBody>
      </p:sp>
      <p:pic>
        <p:nvPicPr>
          <p:cNvPr id="9" name="Image 8" descr="sans-tit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114" y="5326743"/>
            <a:ext cx="2641373" cy="150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8</a:t>
            </a:fld>
            <a:endParaRPr lang="fr-FR" dirty="0" smtClean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  <a:latin typeface="Bell MT" pitchFamily="18" charset="0"/>
              </a:rPr>
              <a:t>B - LES PRINCIPALES ALLIANCES </a:t>
            </a:r>
            <a:endParaRPr lang="fr-FR" sz="3200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237350"/>
            <a:ext cx="8305800" cy="4724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endParaRPr lang="en-US" altLang="fr-FR" sz="2800" dirty="0" smtClean="0">
              <a:latin typeface="Bell MT" panose="02020503060305020303" pitchFamily="18" charset="0"/>
            </a:endParaRPr>
          </a:p>
          <a:p>
            <a:endParaRPr lang="en-US" altLang="fr-FR" sz="2800" dirty="0" smtClean="0">
              <a:latin typeface="Bell MT" panose="020205030603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fr-FR" sz="2800" dirty="0" smtClean="0">
              <a:latin typeface="Bell MT" panose="02020503060305020303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57200" y="1059543"/>
          <a:ext cx="8536060" cy="5077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212"/>
                <a:gridCol w="1986674"/>
                <a:gridCol w="1698171"/>
                <a:gridCol w="1436791"/>
                <a:gridCol w="1707212"/>
              </a:tblGrid>
              <a:tr h="47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Alliances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Compagnies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Routes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Capacités (EVP)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Parts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1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2M Alliance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MAERSK(Danemark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MSC (</a:t>
                      </a: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Italo-Suisse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Asie-Europe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Transatlantique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Transpacificique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Asie-Méditerranée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>
                          <a:latin typeface="Times New Roman"/>
                          <a:ea typeface="Times New Roman"/>
                          <a:cs typeface="Times New Roman"/>
                        </a:rPr>
                        <a:t>≈ 5.5 millions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>
                          <a:latin typeface="Times New Roman"/>
                          <a:ea typeface="Times New Roman"/>
                          <a:cs typeface="Times New Roman"/>
                        </a:rPr>
                        <a:t>≈ 29 %</a:t>
                      </a:r>
                    </a:p>
                  </a:txBody>
                  <a:tcPr marL="68580" marR="68580" marT="0" marB="0"/>
                </a:tc>
              </a:tr>
              <a:tr h="16024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G6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dirty="0">
                          <a:latin typeface="Times New Roman"/>
                          <a:ea typeface="Times New Roman"/>
                          <a:cs typeface="Times New Roman"/>
                        </a:rPr>
                        <a:t>(regroupement de la </a:t>
                      </a:r>
                      <a:r>
                        <a:rPr lang="fr-FR" sz="1600" i="1" dirty="0">
                          <a:latin typeface="Times New Roman"/>
                          <a:ea typeface="Times New Roman"/>
                          <a:cs typeface="Times New Roman"/>
                        </a:rPr>
                        <a:t>New World Alliance</a:t>
                      </a:r>
                      <a:r>
                        <a:rPr lang="fr-FR" sz="1600" dirty="0">
                          <a:latin typeface="Times New Roman"/>
                          <a:ea typeface="Times New Roman"/>
                          <a:cs typeface="Times New Roman"/>
                        </a:rPr>
                        <a:t> et </a:t>
                      </a:r>
                      <a:r>
                        <a:rPr lang="fr-FR" sz="1600" i="1" dirty="0">
                          <a:latin typeface="Times New Roman"/>
                          <a:ea typeface="Times New Roman"/>
                          <a:cs typeface="Times New Roman"/>
                        </a:rPr>
                        <a:t>Grand Alliance</a:t>
                      </a:r>
                      <a:r>
                        <a:rPr lang="fr-FR" sz="16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Hapag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 Lloyd (Allemagne)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APL (États-Unis)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Hyunday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 (Corée du Sud)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NYK (Japon)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OOCL (Hong Kong)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MOL (Japon)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Europe-Asie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Trans-atlantique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Trans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pacificique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Europe-Asie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Asie-Méditerranée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≈ 3.5millions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≈ 18,4 %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1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CKYHE – </a:t>
                      </a:r>
                      <a:r>
                        <a:rPr lang="fr-FR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The Green Alliance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Cosco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 (Chine)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Hanjin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 (Corée du Sud)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Kawasaki (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Japon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Yang-Ming (Taiwan)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Evergreen (Taiwan)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en-US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Europe-</a:t>
                      </a:r>
                      <a:r>
                        <a:rPr lang="en-US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Asie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Transatlantique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Transpacificique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>
                          <a:latin typeface="Times New Roman"/>
                          <a:ea typeface="Times New Roman"/>
                          <a:cs typeface="Times New Roman"/>
                        </a:rPr>
                        <a:t>≈ 3.2 millions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>
                          <a:latin typeface="Times New Roman"/>
                          <a:ea typeface="Times New Roman"/>
                          <a:cs typeface="Times New Roman"/>
                        </a:rPr>
                        <a:t>≈ 16.9 %</a:t>
                      </a:r>
                    </a:p>
                  </a:txBody>
                  <a:tcPr marL="68580" marR="68580" marT="0" marB="0"/>
                </a:tc>
              </a:tr>
              <a:tr h="1001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Ocean</a:t>
                      </a: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fr-FR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Three</a:t>
                      </a:r>
                      <a:r>
                        <a:rPr lang="fr-FR" sz="1600" b="1" dirty="0">
                          <a:latin typeface="Times New Roman"/>
                          <a:ea typeface="Times New Roman"/>
                          <a:cs typeface="Times New Roman"/>
                        </a:rPr>
                        <a:t> Alliance</a:t>
                      </a:r>
                      <a:endParaRPr lang="fr-F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CMA-CGM </a:t>
                      </a: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(France)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CSCL (Chine)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UASC (Emirats Arabes Unis)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Asie-Europe du Nord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Asie – Méditerranée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Asie – Côte Est des États – Unis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 err="1">
                          <a:latin typeface="Times New Roman"/>
                          <a:ea typeface="Times New Roman"/>
                          <a:cs typeface="Times New Roman"/>
                        </a:rPr>
                        <a:t>Transpacificique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≈ 2.8 millions</a:t>
                      </a:r>
                      <a:r>
                        <a:rPr lang="fr-FR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endParaRPr lang="fr-F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810260" algn="l"/>
                        </a:tabLst>
                      </a:pPr>
                      <a:r>
                        <a:rPr lang="fr-FR" sz="1400" dirty="0">
                          <a:latin typeface="Times New Roman"/>
                          <a:ea typeface="Times New Roman"/>
                          <a:cs typeface="Times New Roman"/>
                        </a:rPr>
                        <a:t>≈ 14,7 %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/>
              <a:t>page </a:t>
            </a:r>
            <a:fld id="{15073263-7638-534A-8B7F-52BFD5F3022A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60396" y="274638"/>
            <a:ext cx="8229600" cy="11430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Bell MT" panose="02020503060305020303" pitchFamily="18" charset="0"/>
              </a:rPr>
              <a:t>PLAN</a:t>
            </a:r>
            <a:endParaRPr lang="fr-FR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09921"/>
            <a:ext cx="8229600" cy="4343400"/>
          </a:xfrm>
        </p:spPr>
        <p:txBody>
          <a:bodyPr/>
          <a:lstStyle/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 –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Introduction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 – 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La prorogation du règlement CE n°906/2009 sur les ententes techniques 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32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III –</a:t>
            </a:r>
            <a:r>
              <a:rPr lang="fr-FR" altLang="fr-FR" sz="3200" b="1" u="sng" dirty="0" smtClean="0">
                <a:latin typeface="Bell MT" panose="02020503060305020303" pitchFamily="18" charset="0"/>
              </a:rPr>
              <a:t> </a:t>
            </a:r>
            <a:r>
              <a:rPr lang="fr-FR" altLang="fr-FR" sz="32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Le traitement différencié des ententes techniques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IV -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Conclusion</a:t>
            </a:r>
            <a:endParaRPr lang="fr-FR" altLang="fr-FR" sz="2800" b="1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3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Journée </a:t>
            </a:r>
            <a:r>
              <a:rPr lang="fr-FR" dirty="0" smtClean="0"/>
              <a:t>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10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  <a:latin typeface="Bell MT" pitchFamily="18" charset="0"/>
              </a:rPr>
              <a:t>A – LE CAS « P3 Network »</a:t>
            </a:r>
            <a:endParaRPr lang="fr-FR" sz="3200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219201"/>
            <a:ext cx="8612260" cy="4724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Char char="•"/>
            </a:pPr>
            <a:r>
              <a:rPr lang="en-US" altLang="fr-FR" sz="2800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u="sng" dirty="0" err="1" smtClean="0">
                <a:solidFill>
                  <a:srgbClr val="0070C0"/>
                </a:solidFill>
                <a:latin typeface="Bell MT" panose="02020503060305020303" pitchFamily="18" charset="0"/>
              </a:rPr>
              <a:t>Maersk</a:t>
            </a:r>
            <a:r>
              <a:rPr lang="en-US" altLang="fr-FR" sz="2800" b="1" u="sng" dirty="0" smtClean="0">
                <a:solidFill>
                  <a:srgbClr val="0070C0"/>
                </a:solidFill>
                <a:latin typeface="Bell MT" panose="02020503060305020303" pitchFamily="18" charset="0"/>
              </a:rPr>
              <a:t>, </a:t>
            </a:r>
            <a:r>
              <a:rPr lang="en-US" altLang="fr-FR" sz="2800" b="1" u="sng" dirty="0" err="1" smtClean="0">
                <a:solidFill>
                  <a:srgbClr val="0070C0"/>
                </a:solidFill>
                <a:latin typeface="Bell MT" panose="02020503060305020303" pitchFamily="18" charset="0"/>
              </a:rPr>
              <a:t>Msc</a:t>
            </a:r>
            <a:r>
              <a:rPr lang="en-US" altLang="fr-FR" sz="2800" b="1" u="sng" dirty="0" smtClean="0">
                <a:solidFill>
                  <a:srgbClr val="0070C0"/>
                </a:solidFill>
                <a:latin typeface="Bell MT" panose="02020503060305020303" pitchFamily="18" charset="0"/>
              </a:rPr>
              <a:t> et </a:t>
            </a:r>
            <a:r>
              <a:rPr lang="en-US" altLang="fr-FR" sz="2800" b="1" u="sng" dirty="0" err="1" smtClean="0">
                <a:solidFill>
                  <a:srgbClr val="0070C0"/>
                </a:solidFill>
                <a:latin typeface="Bell MT" panose="02020503060305020303" pitchFamily="18" charset="0"/>
              </a:rPr>
              <a:t>Cma</a:t>
            </a:r>
            <a:r>
              <a:rPr lang="en-US" altLang="fr-FR" sz="2800" b="1" u="sng" dirty="0" smtClean="0">
                <a:solidFill>
                  <a:srgbClr val="0070C0"/>
                </a:solidFill>
                <a:latin typeface="Bell MT" panose="02020503060305020303" pitchFamily="18" charset="0"/>
              </a:rPr>
              <a:t>-CGM en 2013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Projet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d’alliance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sur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3 routes :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Asie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– Europe,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Transatlantique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et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Transpacifique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255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navires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, 30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lignes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, 90 ports, 2.6 M EVP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Accord de type VSA 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(Vessel Sharing Agreement)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3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autorités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de concurrence : 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FMC, MOFCOM, UE</a:t>
            </a:r>
            <a:endParaRPr lang="en-US" altLang="fr-FR" sz="2800" dirty="0" smtClean="0">
              <a:latin typeface="Bell MT" panose="02020503060305020303" pitchFamily="18" charset="0"/>
            </a:endParaRP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Accord </a:t>
            </a: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validé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par FMC, UE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mais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refus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MOFCOM</a:t>
            </a:r>
          </a:p>
          <a:p>
            <a:pPr marL="0" indent="0">
              <a:buNone/>
            </a:pPr>
            <a:r>
              <a:rPr lang="en-US" altLang="fr-FR" sz="2800" b="1" dirty="0" smtClean="0">
                <a:latin typeface="Bell MT" panose="02020503060305020303" pitchFamily="18" charset="0"/>
              </a:rPr>
              <a:t>=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Méthodologie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d’approche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de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l’alliance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différenciée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(fond et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forme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) </a:t>
            </a:r>
            <a:endParaRPr lang="en-US" altLang="fr-FR" sz="2800" dirty="0" smtClean="0">
              <a:latin typeface="Bell MT" panose="020205030603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fr-FR" sz="2800" dirty="0" smtClean="0">
              <a:latin typeface="Bell MT" panose="02020503060305020303" pitchFamily="18" charset="0"/>
            </a:endParaRPr>
          </a:p>
        </p:txBody>
      </p:sp>
      <p:pic>
        <p:nvPicPr>
          <p:cNvPr id="7" name="Image 6" descr="5cf322c88c14beae8fa82cfdc6a61fd1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44" y="5689600"/>
            <a:ext cx="2177142" cy="1123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11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solidFill>
                  <a:srgbClr val="C00000"/>
                </a:solidFill>
                <a:latin typeface="Bell MT" pitchFamily="18" charset="0"/>
              </a:rPr>
              <a:t>B – PLAIDOYER POUR UN </a:t>
            </a:r>
            <a:r>
              <a:rPr lang="fr-FR" sz="3200" smtClean="0">
                <a:solidFill>
                  <a:srgbClr val="C00000"/>
                </a:solidFill>
                <a:latin typeface="Bell MT" pitchFamily="18" charset="0"/>
              </a:rPr>
              <a:t>CADRE HARMONISÉ</a:t>
            </a:r>
            <a:endParaRPr lang="fr-FR" sz="3200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672770"/>
            <a:ext cx="8305800" cy="4724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Risque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d’interprétation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divergente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entre les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juridictions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nationales</a:t>
            </a:r>
            <a:endParaRPr lang="en-US" altLang="fr-FR" sz="2800" b="1" dirty="0" smtClean="0">
              <a:latin typeface="Bell MT" panose="02020503060305020303" pitchFamily="18" charset="0"/>
            </a:endParaRP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Pluralité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de sources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juridiques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: 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dichotomies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potentielles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Cadre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juridique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harmonisé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?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Désignation</a:t>
            </a:r>
            <a:r>
              <a:rPr lang="en-US" altLang="fr-FR" sz="2800" b="1" dirty="0" smtClean="0"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latin typeface="Bell MT" panose="02020503060305020303" pitchFamily="18" charset="0"/>
              </a:rPr>
              <a:t>d’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une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autorité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supranationale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?</a:t>
            </a:r>
          </a:p>
          <a:p>
            <a:pPr marL="0" indent="0">
              <a:buFont typeface="Arial" charset="0"/>
              <a:buChar char="•"/>
            </a:pP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Coordination et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synergie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des instances de concurrence </a:t>
            </a:r>
            <a:r>
              <a:rPr lang="en-US" altLang="fr-FR" sz="28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nationales</a:t>
            </a:r>
            <a:r>
              <a:rPr lang="en-US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endParaRPr lang="en-US" altLang="fr-FR" sz="2800" dirty="0" smtClean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endParaRPr lang="en-US" altLang="fr-FR" sz="2800" dirty="0" smtClean="0">
              <a:latin typeface="Bell MT" panose="020205030603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fr-FR" sz="2800" dirty="0" smtClean="0">
              <a:latin typeface="Bell MT" panose="02020503060305020303" pitchFamily="18" charset="0"/>
            </a:endParaRPr>
          </a:p>
        </p:txBody>
      </p:sp>
      <p:pic>
        <p:nvPicPr>
          <p:cNvPr id="8" name="Image 7" descr="justic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029" y="5515429"/>
            <a:ext cx="2047526" cy="1297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2015 - </a:t>
            </a:r>
            <a:r>
              <a:rPr lang="fr-FR" dirty="0" smtClean="0"/>
              <a:t>page </a:t>
            </a:r>
            <a:fld id="{15073263-7638-534A-8B7F-52BFD5F3022A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60396" y="274638"/>
            <a:ext cx="8229600" cy="1143000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  <a:latin typeface="Bell MT" panose="02020503060305020303" pitchFamily="18" charset="0"/>
              </a:rPr>
              <a:t>PLAN</a:t>
            </a:r>
            <a:endParaRPr lang="fr-FR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09921"/>
            <a:ext cx="8229600" cy="4343400"/>
          </a:xfrm>
        </p:spPr>
        <p:txBody>
          <a:bodyPr/>
          <a:lstStyle/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 –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Introduction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 – 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La prorogation du règlement CE n°906/2009 sur les ententes techniques 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28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III –</a:t>
            </a:r>
            <a:r>
              <a:rPr lang="fr-FR" altLang="fr-FR" sz="2800" b="1" dirty="0" smtClean="0">
                <a:latin typeface="Bell MT" panose="02020503060305020303" pitchFamily="18" charset="0"/>
              </a:rPr>
              <a:t> Le traitement différencié des ententes techniques</a:t>
            </a:r>
          </a:p>
          <a:p>
            <a:pPr>
              <a:buNone/>
            </a:pPr>
            <a:endParaRPr lang="fr-FR" altLang="fr-FR" sz="2800" b="1" dirty="0" smtClean="0">
              <a:latin typeface="Bell MT" panose="02020503060305020303" pitchFamily="18" charset="0"/>
            </a:endParaRPr>
          </a:p>
          <a:p>
            <a:pPr>
              <a:buNone/>
            </a:pPr>
            <a:r>
              <a:rPr lang="fr-FR" altLang="fr-FR" sz="32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IV - Conclusion</a:t>
            </a:r>
            <a:endParaRPr lang="fr-FR" altLang="fr-FR" sz="3200" b="1" u="sng" dirty="0">
              <a:solidFill>
                <a:srgbClr val="C0000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3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</a:t>
            </a:r>
            <a:r>
              <a:rPr lang="fr-FR" dirty="0" smtClean="0"/>
              <a:t>RIPERT 29 juin  2015 -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13</a:t>
            </a:fld>
            <a:endParaRPr lang="fr-FR" dirty="0">
              <a:latin typeface="Arial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>
                <a:solidFill>
                  <a:srgbClr val="C00000"/>
                </a:solidFill>
                <a:latin typeface="Bell MT" pitchFamily="18" charset="0"/>
              </a:rPr>
              <a:t>CONCLUSIOn</a:t>
            </a:r>
            <a:endParaRPr lang="fr-FR" dirty="0">
              <a:solidFill>
                <a:srgbClr val="C00000"/>
              </a:solidFill>
              <a:latin typeface="Bell MT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204686"/>
            <a:ext cx="8536060" cy="4738915"/>
          </a:xfrm>
        </p:spPr>
        <p:txBody>
          <a:bodyPr/>
          <a:lstStyle/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Prolongation de l’exemption par catégorie des consortiums </a:t>
            </a:r>
          </a:p>
          <a:p>
            <a:pPr>
              <a:buNone/>
            </a:pPr>
            <a:r>
              <a:rPr lang="fr-FR" b="1" dirty="0" smtClean="0">
                <a:latin typeface="Bell MT" pitchFamily="18" charset="0"/>
              </a:rPr>
              <a:t>= régime dérogatoire sous contrôle étroit</a:t>
            </a:r>
          </a:p>
          <a:p>
            <a:pPr>
              <a:buNone/>
            </a:pPr>
            <a:r>
              <a:rPr lang="fr-FR" b="1" dirty="0" smtClean="0">
                <a:latin typeface="Bell MT" pitchFamily="18" charset="0"/>
              </a:rPr>
              <a:t>= vigilance accrue des autorités de </a:t>
            </a:r>
            <a:r>
              <a:rPr lang="fr-FR" b="1" dirty="0" smtClean="0">
                <a:latin typeface="Bell MT" pitchFamily="18" charset="0"/>
              </a:rPr>
              <a:t>concurrence </a:t>
            </a:r>
            <a:endParaRPr lang="fr-FR" b="1" dirty="0" smtClean="0">
              <a:latin typeface="Bell MT" pitchFamily="18" charset="0"/>
            </a:endParaRPr>
          </a:p>
          <a:p>
            <a:pPr>
              <a:buNone/>
            </a:pPr>
            <a:endParaRPr lang="fr-FR" sz="1000" b="1" dirty="0" smtClean="0">
              <a:solidFill>
                <a:srgbClr val="C00000"/>
              </a:solidFill>
              <a:latin typeface="Bell MT" pitchFamily="18" charset="0"/>
            </a:endParaRP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Développement et concentration des alliances sur les axes majeurs du commerce mondial </a:t>
            </a:r>
            <a:r>
              <a:rPr lang="fr-FR" b="1" dirty="0" smtClean="0">
                <a:latin typeface="Bell MT" pitchFamily="18" charset="0"/>
              </a:rPr>
              <a:t>(4 des plus grandes alliances représentent plus de 90 % du trafic mondial conteneurisé)</a:t>
            </a:r>
          </a:p>
          <a:p>
            <a:endParaRPr lang="fr-FR" sz="1000" b="1" dirty="0" smtClean="0">
              <a:latin typeface="Bell MT" pitchFamily="18" charset="0"/>
            </a:endParaRPr>
          </a:p>
          <a:p>
            <a:r>
              <a:rPr lang="fr-FR" b="1" dirty="0" smtClean="0">
                <a:latin typeface="Bell MT" pitchFamily="18" charset="0"/>
              </a:rPr>
              <a:t>Opposition « traditionnelle » chargeurs - transporteurs</a:t>
            </a:r>
          </a:p>
          <a:p>
            <a:pPr>
              <a:buNone/>
            </a:pPr>
            <a:endParaRPr lang="fr-FR" sz="1000" b="1" dirty="0" smtClean="0">
              <a:latin typeface="Bell MT" pitchFamily="18" charset="0"/>
            </a:endParaRPr>
          </a:p>
          <a:p>
            <a:r>
              <a:rPr lang="fr-FR" b="1" dirty="0" smtClean="0">
                <a:solidFill>
                  <a:srgbClr val="C00000"/>
                </a:solidFill>
                <a:latin typeface="Bell MT" pitchFamily="18" charset="0"/>
              </a:rPr>
              <a:t>Maintien  de la spécificité du droit de la concurrence appliqué au transport maritime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088571"/>
            <a:ext cx="8229600" cy="3846286"/>
          </a:xfrm>
        </p:spPr>
        <p:txBody>
          <a:bodyPr/>
          <a:lstStyle/>
          <a:p>
            <a:pPr marL="0" indent="0" algn="ctr">
              <a:buNone/>
            </a:pPr>
            <a:r>
              <a:rPr lang="en-GB" sz="4800" b="1" dirty="0" err="1" smtClean="0">
                <a:latin typeface="Bell MT" panose="02020503060305020303" pitchFamily="18" charset="0"/>
              </a:rPr>
              <a:t>Merci</a:t>
            </a:r>
            <a:r>
              <a:rPr lang="en-GB" sz="4800" b="1" dirty="0" smtClean="0">
                <a:latin typeface="Bell MT" panose="02020503060305020303" pitchFamily="18" charset="0"/>
              </a:rPr>
              <a:t> pour </a:t>
            </a:r>
            <a:r>
              <a:rPr lang="en-GB" sz="4800" b="1" dirty="0" err="1" smtClean="0">
                <a:latin typeface="Bell MT" panose="02020503060305020303" pitchFamily="18" charset="0"/>
              </a:rPr>
              <a:t>votre</a:t>
            </a:r>
            <a:r>
              <a:rPr lang="en-GB" sz="4800" b="1" dirty="0" smtClean="0">
                <a:latin typeface="Bell MT" panose="02020503060305020303" pitchFamily="18" charset="0"/>
              </a:rPr>
              <a:t> attention</a:t>
            </a: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endParaRPr lang="fr-FR" sz="2800" dirty="0" smtClean="0">
              <a:latin typeface="Bell MT" panose="02020503060305020303" pitchFamily="18" charset="0"/>
              <a:hlinkClick r:id="rId3"/>
            </a:endParaRPr>
          </a:p>
          <a:p>
            <a:pPr marL="0" indent="0" algn="ctr">
              <a:buNone/>
            </a:pPr>
            <a:r>
              <a:rPr lang="fr-FR" sz="2800" dirty="0" smtClean="0">
                <a:latin typeface="Bell MT" panose="02020503060305020303" pitchFamily="18" charset="0"/>
                <a:hlinkClick r:id="rId3"/>
              </a:rPr>
              <a:t>laurent.fedi@kedgebs.com</a:t>
            </a:r>
            <a:r>
              <a:rPr lang="fr-FR" sz="2800" dirty="0" smtClean="0">
                <a:latin typeface="Bell MT" panose="02020503060305020303" pitchFamily="18" charset="0"/>
              </a:rPr>
              <a:t>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XXIIIème Journée RIPERT 29 juin 2015 </a:t>
            </a:r>
            <a:r>
              <a:rPr lang="fr-FR" dirty="0" smtClean="0">
                <a:latin typeface="Arial"/>
              </a:rPr>
              <a:t>- </a:t>
            </a:r>
            <a:r>
              <a:rPr lang="fr-FR" dirty="0" smtClean="0">
                <a:latin typeface="Arial"/>
              </a:rPr>
              <a:t>page </a:t>
            </a:r>
            <a:fld id="{15073263-7638-534A-8B7F-52BFD5F3022A}" type="slidenum">
              <a:rPr lang="fr-FR" smtClean="0">
                <a:latin typeface="Arial"/>
              </a:rPr>
              <a:pPr/>
              <a:t>14</a:t>
            </a:fld>
            <a:endParaRPr lang="fr-FR" dirty="0">
              <a:latin typeface="Arial"/>
            </a:endParaRPr>
          </a:p>
        </p:txBody>
      </p:sp>
      <p:pic>
        <p:nvPicPr>
          <p:cNvPr id="6" name="Image 5" descr="images port 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714" y="2394857"/>
            <a:ext cx="3730172" cy="2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38048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</TotalTime>
  <Words>838</Words>
  <Application>Microsoft Office PowerPoint</Application>
  <PresentationFormat>Affichage à l'écran (4:3)</PresentationFormat>
  <Paragraphs>201</Paragraphs>
  <Slides>14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Thème Office</vt:lpstr>
      <vt:lpstr>1_Conception personnalisée</vt:lpstr>
      <vt:lpstr>Conception personnalisée</vt:lpstr>
      <vt:lpstr>Diapositive 1</vt:lpstr>
      <vt:lpstr>PLAN</vt:lpstr>
      <vt:lpstr>Introduction</vt:lpstr>
      <vt:lpstr>PLAN</vt:lpstr>
      <vt:lpstr>A – LE « CHANGEMENT DE CAP » DE LA COMMISSION EUROPÉENNE</vt:lpstr>
      <vt:lpstr>B – LE DROIT DE LA CONCURRENCE APPLICABLE AUX ENTENTES TECHNIQUES</vt:lpstr>
      <vt:lpstr>B – LE DROIT DE LA CONCURRENCE APPLICABLE AUX ENTENTES TECHNIQUES</vt:lpstr>
      <vt:lpstr>B - LES PRINCIPALES ALLIANCES </vt:lpstr>
      <vt:lpstr>PLAN</vt:lpstr>
      <vt:lpstr>A – LE CAS « P3 Network »</vt:lpstr>
      <vt:lpstr>B – PLAIDOYER POUR UN CADRE HARMONISÉ</vt:lpstr>
      <vt:lpstr>PLAN</vt:lpstr>
      <vt:lpstr>CONCLUSIOn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Marion François</dc:creator>
  <cp:lastModifiedBy>sosinfor9</cp:lastModifiedBy>
  <cp:revision>332</cp:revision>
  <cp:lastPrinted>2014-03-26T08:39:22Z</cp:lastPrinted>
  <dcterms:created xsi:type="dcterms:W3CDTF">2013-07-08T10:31:19Z</dcterms:created>
  <dcterms:modified xsi:type="dcterms:W3CDTF">2015-06-26T13:25:32Z</dcterms:modified>
</cp:coreProperties>
</file>