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howSpecialPlsOnTitleSld="0" saveSubsetFonts="1" autoCompressPictures="0">
  <p:sldMasterIdLst>
    <p:sldMasterId id="2147483648" r:id="rId1"/>
  </p:sldMasterIdLst>
  <p:notesMasterIdLst>
    <p:notesMasterId r:id="rId27"/>
  </p:notesMasterIdLst>
  <p:handoutMasterIdLst>
    <p:handoutMasterId r:id="rId28"/>
  </p:handoutMasterIdLst>
  <p:sldIdLst>
    <p:sldId id="258" r:id="rId2"/>
    <p:sldId id="262" r:id="rId3"/>
    <p:sldId id="264" r:id="rId4"/>
    <p:sldId id="276" r:id="rId5"/>
    <p:sldId id="261" r:id="rId6"/>
    <p:sldId id="277" r:id="rId7"/>
    <p:sldId id="278" r:id="rId8"/>
    <p:sldId id="274" r:id="rId9"/>
    <p:sldId id="279" r:id="rId10"/>
    <p:sldId id="281" r:id="rId11"/>
    <p:sldId id="282" r:id="rId12"/>
    <p:sldId id="283" r:id="rId13"/>
    <p:sldId id="284" r:id="rId14"/>
    <p:sldId id="275" r:id="rId15"/>
    <p:sldId id="285" r:id="rId16"/>
    <p:sldId id="271" r:id="rId17"/>
    <p:sldId id="287" r:id="rId18"/>
    <p:sldId id="272" r:id="rId19"/>
    <p:sldId id="273" r:id="rId20"/>
    <p:sldId id="288" r:id="rId21"/>
    <p:sldId id="290" r:id="rId22"/>
    <p:sldId id="289" r:id="rId23"/>
    <p:sldId id="292" r:id="rId24"/>
    <p:sldId id="293" r:id="rId25"/>
    <p:sldId id="263" r:id="rId26"/>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70" d="100"/>
          <a:sy n="70" d="100"/>
        </p:scale>
        <p:origin x="-432" y="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00FC7FF-1792-494E-8D72-0B76B007923F}" type="datetimeFigureOut">
              <a:rPr lang="fr-FR" smtClean="0"/>
              <a:t>29/06/2015</a:t>
            </a:fld>
            <a:endParaRPr lang="fr-FR" dirty="0"/>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dirty="0"/>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787227B-9DE5-2B45-98C9-3807CAE6D9EA}" type="slidenum">
              <a:rPr lang="fr-FR" smtClean="0"/>
              <a:t>‹N°›</a:t>
            </a:fld>
            <a:endParaRPr lang="fr-FR" dirty="0"/>
          </a:p>
        </p:txBody>
      </p:sp>
    </p:spTree>
    <p:extLst>
      <p:ext uri="{BB962C8B-B14F-4D97-AF65-F5344CB8AC3E}">
        <p14:creationId xmlns:p14="http://schemas.microsoft.com/office/powerpoint/2010/main" val="187373673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9633E70-113A-9248-9A77-717976D416EC}" type="datetimeFigureOut">
              <a:rPr lang="fr-FR" smtClean="0"/>
              <a:t>29/06/2015</a:t>
            </a:fld>
            <a:endParaRPr lang="fr-FR" dirty="0"/>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3C4546-4E4D-B44A-BDE5-806E21187996}" type="slidenum">
              <a:rPr lang="fr-FR" smtClean="0"/>
              <a:t>‹N°›</a:t>
            </a:fld>
            <a:endParaRPr lang="fr-FR" dirty="0"/>
          </a:p>
        </p:txBody>
      </p:sp>
    </p:spTree>
    <p:extLst>
      <p:ext uri="{BB962C8B-B14F-4D97-AF65-F5344CB8AC3E}">
        <p14:creationId xmlns:p14="http://schemas.microsoft.com/office/powerpoint/2010/main" val="422443666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B3C4546-4E4D-B44A-BDE5-806E21187996}" type="slidenum">
              <a:rPr lang="fr-FR" smtClean="0"/>
              <a:t>2</a:t>
            </a:fld>
            <a:endParaRPr lang="fr-FR" dirty="0"/>
          </a:p>
        </p:txBody>
      </p:sp>
    </p:spTree>
    <p:extLst>
      <p:ext uri="{BB962C8B-B14F-4D97-AF65-F5344CB8AC3E}">
        <p14:creationId xmlns:p14="http://schemas.microsoft.com/office/powerpoint/2010/main" val="517697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B3C4546-4E4D-B44A-BDE5-806E21187996}" type="slidenum">
              <a:rPr lang="fr-FR" smtClean="0"/>
              <a:t>26</a:t>
            </a:fld>
            <a:endParaRPr lang="fr-FR" dirty="0"/>
          </a:p>
        </p:txBody>
      </p:sp>
    </p:spTree>
    <p:extLst>
      <p:ext uri="{BB962C8B-B14F-4D97-AF65-F5344CB8AC3E}">
        <p14:creationId xmlns:p14="http://schemas.microsoft.com/office/powerpoint/2010/main" val="2314123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45DFAA8A-B115-2A4D-AE98-06E6DD9808DE}" type="datetime1">
              <a:rPr lang="fr-FR" smtClean="0"/>
              <a:t>29/06/2015</a:t>
            </a:fld>
            <a:endParaRPr lang="fr-FR" dirty="0"/>
          </a:p>
        </p:txBody>
      </p:sp>
      <p:sp>
        <p:nvSpPr>
          <p:cNvPr id="5" name="Espace réservé du pied de page 4"/>
          <p:cNvSpPr>
            <a:spLocks noGrp="1"/>
          </p:cNvSpPr>
          <p:nvPr>
            <p:ph type="ftr" sz="quarter" idx="11"/>
          </p:nvPr>
        </p:nvSpPr>
        <p:spPr/>
        <p:txBody>
          <a:bodyPr/>
          <a:lstStyle/>
          <a:p>
            <a:r>
              <a:rPr lang="fr-FR" dirty="0" smtClean="0"/>
              <a:t>Journée RIPERT - 29 juin 2015 - Paris        </a:t>
            </a:r>
            <a:endParaRPr lang="fr-FR" dirty="0"/>
          </a:p>
        </p:txBody>
      </p:sp>
      <p:sp>
        <p:nvSpPr>
          <p:cNvPr id="6" name="Espace réservé du numéro de diapositive 5"/>
          <p:cNvSpPr>
            <a:spLocks noGrp="1"/>
          </p:cNvSpPr>
          <p:nvPr>
            <p:ph type="sldNum" sz="quarter" idx="12"/>
          </p:nvPr>
        </p:nvSpPr>
        <p:spPr/>
        <p:txBody>
          <a:bodyPr/>
          <a:lstStyle/>
          <a:p>
            <a:fld id="{FFEA2099-38F2-0C44-B015-51F6D5C5551F}" type="slidenum">
              <a:rPr lang="fr-FR" smtClean="0"/>
              <a:t>‹N°›</a:t>
            </a:fld>
            <a:endParaRPr lang="fr-FR" dirty="0"/>
          </a:p>
        </p:txBody>
      </p:sp>
    </p:spTree>
    <p:extLst>
      <p:ext uri="{BB962C8B-B14F-4D97-AF65-F5344CB8AC3E}">
        <p14:creationId xmlns:p14="http://schemas.microsoft.com/office/powerpoint/2010/main" val="1359249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3AD593C-3BAB-A243-B6F2-60314322A267}" type="datetime1">
              <a:rPr lang="fr-FR" smtClean="0"/>
              <a:t>29/06/2015</a:t>
            </a:fld>
            <a:endParaRPr lang="fr-FR" dirty="0"/>
          </a:p>
        </p:txBody>
      </p:sp>
      <p:sp>
        <p:nvSpPr>
          <p:cNvPr id="5" name="Espace réservé du pied de page 4"/>
          <p:cNvSpPr>
            <a:spLocks noGrp="1"/>
          </p:cNvSpPr>
          <p:nvPr>
            <p:ph type="ftr" sz="quarter" idx="11"/>
          </p:nvPr>
        </p:nvSpPr>
        <p:spPr/>
        <p:txBody>
          <a:bodyPr/>
          <a:lstStyle/>
          <a:p>
            <a:r>
              <a:rPr lang="fr-FR" dirty="0" smtClean="0"/>
              <a:t>Journée RIPERT - 29 juin 2015 - Paris        </a:t>
            </a:r>
            <a:endParaRPr lang="fr-FR" dirty="0"/>
          </a:p>
        </p:txBody>
      </p:sp>
      <p:sp>
        <p:nvSpPr>
          <p:cNvPr id="6" name="Espace réservé du numéro de diapositive 5"/>
          <p:cNvSpPr>
            <a:spLocks noGrp="1"/>
          </p:cNvSpPr>
          <p:nvPr>
            <p:ph type="sldNum" sz="quarter" idx="12"/>
          </p:nvPr>
        </p:nvSpPr>
        <p:spPr/>
        <p:txBody>
          <a:bodyPr/>
          <a:lstStyle/>
          <a:p>
            <a:fld id="{FFEA2099-38F2-0C44-B015-51F6D5C5551F}" type="slidenum">
              <a:rPr lang="fr-FR" smtClean="0"/>
              <a:t>‹N°›</a:t>
            </a:fld>
            <a:endParaRPr lang="fr-FR" dirty="0"/>
          </a:p>
        </p:txBody>
      </p:sp>
    </p:spTree>
    <p:extLst>
      <p:ext uri="{BB962C8B-B14F-4D97-AF65-F5344CB8AC3E}">
        <p14:creationId xmlns:p14="http://schemas.microsoft.com/office/powerpoint/2010/main" val="3970319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B36C69A9-9D0A-AF4E-ABE8-A2EA55D06103}" type="datetime1">
              <a:rPr lang="fr-FR" smtClean="0"/>
              <a:t>29/06/2015</a:t>
            </a:fld>
            <a:endParaRPr lang="fr-FR" dirty="0"/>
          </a:p>
        </p:txBody>
      </p:sp>
      <p:sp>
        <p:nvSpPr>
          <p:cNvPr id="5" name="Espace réservé du pied de page 4"/>
          <p:cNvSpPr>
            <a:spLocks noGrp="1"/>
          </p:cNvSpPr>
          <p:nvPr>
            <p:ph type="ftr" sz="quarter" idx="11"/>
          </p:nvPr>
        </p:nvSpPr>
        <p:spPr/>
        <p:txBody>
          <a:bodyPr/>
          <a:lstStyle/>
          <a:p>
            <a:r>
              <a:rPr lang="fr-FR" dirty="0" smtClean="0"/>
              <a:t>Journée RIPERT - 29 juin 2015 - Paris        </a:t>
            </a:r>
            <a:endParaRPr lang="fr-FR" dirty="0"/>
          </a:p>
        </p:txBody>
      </p:sp>
      <p:sp>
        <p:nvSpPr>
          <p:cNvPr id="6" name="Espace réservé du numéro de diapositive 5"/>
          <p:cNvSpPr>
            <a:spLocks noGrp="1"/>
          </p:cNvSpPr>
          <p:nvPr>
            <p:ph type="sldNum" sz="quarter" idx="12"/>
          </p:nvPr>
        </p:nvSpPr>
        <p:spPr/>
        <p:txBody>
          <a:bodyPr/>
          <a:lstStyle/>
          <a:p>
            <a:fld id="{FFEA2099-38F2-0C44-B015-51F6D5C5551F}" type="slidenum">
              <a:rPr lang="fr-FR" smtClean="0"/>
              <a:t>‹N°›</a:t>
            </a:fld>
            <a:endParaRPr lang="fr-FR" dirty="0"/>
          </a:p>
        </p:txBody>
      </p:sp>
    </p:spTree>
    <p:extLst>
      <p:ext uri="{BB962C8B-B14F-4D97-AF65-F5344CB8AC3E}">
        <p14:creationId xmlns:p14="http://schemas.microsoft.com/office/powerpoint/2010/main" val="23165544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07C992A5-7FEE-8543-9814-1429EE65FFA2}" type="datetime1">
              <a:rPr lang="fr-FR" smtClean="0"/>
              <a:t>29/06/2015</a:t>
            </a:fld>
            <a:endParaRPr lang="fr-FR" dirty="0"/>
          </a:p>
        </p:txBody>
      </p:sp>
      <p:sp>
        <p:nvSpPr>
          <p:cNvPr id="6" name="Espace réservé du pied de page 5"/>
          <p:cNvSpPr>
            <a:spLocks noGrp="1"/>
          </p:cNvSpPr>
          <p:nvPr>
            <p:ph type="ftr" sz="quarter" idx="11"/>
          </p:nvPr>
        </p:nvSpPr>
        <p:spPr/>
        <p:txBody>
          <a:bodyPr/>
          <a:lstStyle/>
          <a:p>
            <a:r>
              <a:rPr lang="fr-FR" dirty="0" smtClean="0"/>
              <a:t>Journée RIPERT - 29 juin 2015 - Paris        </a:t>
            </a:r>
            <a:endParaRPr lang="fr-FR" dirty="0"/>
          </a:p>
        </p:txBody>
      </p:sp>
      <p:sp>
        <p:nvSpPr>
          <p:cNvPr id="7" name="Espace réservé du numéro de diapositive 6"/>
          <p:cNvSpPr>
            <a:spLocks noGrp="1"/>
          </p:cNvSpPr>
          <p:nvPr>
            <p:ph type="sldNum" sz="quarter" idx="12"/>
          </p:nvPr>
        </p:nvSpPr>
        <p:spPr/>
        <p:txBody>
          <a:bodyPr/>
          <a:lstStyle/>
          <a:p>
            <a:fld id="{FFEA2099-38F2-0C44-B015-51F6D5C5551F}" type="slidenum">
              <a:rPr lang="fr-FR" smtClean="0"/>
              <a:t>‹N°›</a:t>
            </a:fld>
            <a:endParaRPr lang="fr-FR" dirty="0"/>
          </a:p>
        </p:txBody>
      </p:sp>
    </p:spTree>
    <p:extLst>
      <p:ext uri="{BB962C8B-B14F-4D97-AF65-F5344CB8AC3E}">
        <p14:creationId xmlns:p14="http://schemas.microsoft.com/office/powerpoint/2010/main" val="4119813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86DC718B-478B-694F-BAF9-A51A50C76F1E}" type="datetime1">
              <a:rPr lang="fr-FR" smtClean="0"/>
              <a:t>29/06/2015</a:t>
            </a:fld>
            <a:endParaRPr lang="fr-FR" dirty="0"/>
          </a:p>
        </p:txBody>
      </p:sp>
      <p:sp>
        <p:nvSpPr>
          <p:cNvPr id="8" name="Espace réservé du pied de page 7"/>
          <p:cNvSpPr>
            <a:spLocks noGrp="1"/>
          </p:cNvSpPr>
          <p:nvPr>
            <p:ph type="ftr" sz="quarter" idx="11"/>
          </p:nvPr>
        </p:nvSpPr>
        <p:spPr/>
        <p:txBody>
          <a:bodyPr/>
          <a:lstStyle/>
          <a:p>
            <a:r>
              <a:rPr lang="fr-FR" dirty="0" smtClean="0"/>
              <a:t>Journée RIPERT - 29 juin 2015 - Paris        </a:t>
            </a:r>
            <a:endParaRPr lang="fr-FR" dirty="0"/>
          </a:p>
        </p:txBody>
      </p:sp>
      <p:sp>
        <p:nvSpPr>
          <p:cNvPr id="9" name="Espace réservé du numéro de diapositive 8"/>
          <p:cNvSpPr>
            <a:spLocks noGrp="1"/>
          </p:cNvSpPr>
          <p:nvPr>
            <p:ph type="sldNum" sz="quarter" idx="12"/>
          </p:nvPr>
        </p:nvSpPr>
        <p:spPr/>
        <p:txBody>
          <a:bodyPr/>
          <a:lstStyle/>
          <a:p>
            <a:fld id="{FFEA2099-38F2-0C44-B015-51F6D5C5551F}" type="slidenum">
              <a:rPr lang="fr-FR" smtClean="0"/>
              <a:t>‹N°›</a:t>
            </a:fld>
            <a:endParaRPr lang="fr-FR" dirty="0"/>
          </a:p>
        </p:txBody>
      </p:sp>
    </p:spTree>
    <p:extLst>
      <p:ext uri="{BB962C8B-B14F-4D97-AF65-F5344CB8AC3E}">
        <p14:creationId xmlns:p14="http://schemas.microsoft.com/office/powerpoint/2010/main" val="40970692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28894213-C82F-344D-AEFA-08F3293E4FA1}" type="datetime1">
              <a:rPr lang="fr-FR" smtClean="0"/>
              <a:t>29/06/2015</a:t>
            </a:fld>
            <a:endParaRPr lang="fr-FR" dirty="0"/>
          </a:p>
        </p:txBody>
      </p:sp>
      <p:sp>
        <p:nvSpPr>
          <p:cNvPr id="4" name="Espace réservé du pied de page 3"/>
          <p:cNvSpPr>
            <a:spLocks noGrp="1"/>
          </p:cNvSpPr>
          <p:nvPr>
            <p:ph type="ftr" sz="quarter" idx="11"/>
          </p:nvPr>
        </p:nvSpPr>
        <p:spPr/>
        <p:txBody>
          <a:bodyPr/>
          <a:lstStyle/>
          <a:p>
            <a:r>
              <a:rPr lang="fr-FR" dirty="0" smtClean="0"/>
              <a:t>Journée RIPERT - 29 juin 2015 - Paris        </a:t>
            </a:r>
            <a:endParaRPr lang="fr-FR" dirty="0"/>
          </a:p>
        </p:txBody>
      </p:sp>
      <p:sp>
        <p:nvSpPr>
          <p:cNvPr id="5" name="Espace réservé du numéro de diapositive 4"/>
          <p:cNvSpPr>
            <a:spLocks noGrp="1"/>
          </p:cNvSpPr>
          <p:nvPr>
            <p:ph type="sldNum" sz="quarter" idx="12"/>
          </p:nvPr>
        </p:nvSpPr>
        <p:spPr/>
        <p:txBody>
          <a:bodyPr/>
          <a:lstStyle/>
          <a:p>
            <a:fld id="{FFEA2099-38F2-0C44-B015-51F6D5C5551F}" type="slidenum">
              <a:rPr lang="fr-FR" smtClean="0"/>
              <a:t>‹N°›</a:t>
            </a:fld>
            <a:endParaRPr lang="fr-FR" dirty="0"/>
          </a:p>
        </p:txBody>
      </p:sp>
    </p:spTree>
    <p:extLst>
      <p:ext uri="{BB962C8B-B14F-4D97-AF65-F5344CB8AC3E}">
        <p14:creationId xmlns:p14="http://schemas.microsoft.com/office/powerpoint/2010/main" val="25992360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108B7414-F313-CF4F-B185-DB75F3F28D56}" type="datetime1">
              <a:rPr lang="fr-FR" smtClean="0"/>
              <a:t>29/06/2015</a:t>
            </a:fld>
            <a:endParaRPr lang="fr-FR" dirty="0"/>
          </a:p>
        </p:txBody>
      </p:sp>
      <p:sp>
        <p:nvSpPr>
          <p:cNvPr id="3" name="Espace réservé du pied de page 2"/>
          <p:cNvSpPr>
            <a:spLocks noGrp="1"/>
          </p:cNvSpPr>
          <p:nvPr>
            <p:ph type="ftr" sz="quarter" idx="11"/>
          </p:nvPr>
        </p:nvSpPr>
        <p:spPr/>
        <p:txBody>
          <a:bodyPr/>
          <a:lstStyle/>
          <a:p>
            <a:r>
              <a:rPr lang="fr-FR" dirty="0" smtClean="0"/>
              <a:t>Journée RIPERT - 29 juin 2015 - Paris        </a:t>
            </a:r>
            <a:endParaRPr lang="fr-FR" dirty="0"/>
          </a:p>
        </p:txBody>
      </p:sp>
      <p:sp>
        <p:nvSpPr>
          <p:cNvPr id="4" name="Espace réservé du numéro de diapositive 3"/>
          <p:cNvSpPr>
            <a:spLocks noGrp="1"/>
          </p:cNvSpPr>
          <p:nvPr>
            <p:ph type="sldNum" sz="quarter" idx="12"/>
          </p:nvPr>
        </p:nvSpPr>
        <p:spPr/>
        <p:txBody>
          <a:bodyPr/>
          <a:lstStyle/>
          <a:p>
            <a:fld id="{FFEA2099-38F2-0C44-B015-51F6D5C5551F}" type="slidenum">
              <a:rPr lang="fr-FR" smtClean="0"/>
              <a:t>‹N°›</a:t>
            </a:fld>
            <a:endParaRPr lang="fr-FR" dirty="0"/>
          </a:p>
        </p:txBody>
      </p:sp>
    </p:spTree>
    <p:extLst>
      <p:ext uri="{BB962C8B-B14F-4D97-AF65-F5344CB8AC3E}">
        <p14:creationId xmlns:p14="http://schemas.microsoft.com/office/powerpoint/2010/main" val="12997986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6994D315-C9E0-654E-A7C6-120F20AE54FB}" type="datetime1">
              <a:rPr lang="fr-FR" smtClean="0"/>
              <a:t>29/06/2015</a:t>
            </a:fld>
            <a:endParaRPr lang="fr-FR" dirty="0"/>
          </a:p>
        </p:txBody>
      </p:sp>
      <p:sp>
        <p:nvSpPr>
          <p:cNvPr id="6" name="Espace réservé du pied de page 5"/>
          <p:cNvSpPr>
            <a:spLocks noGrp="1"/>
          </p:cNvSpPr>
          <p:nvPr>
            <p:ph type="ftr" sz="quarter" idx="11"/>
          </p:nvPr>
        </p:nvSpPr>
        <p:spPr/>
        <p:txBody>
          <a:bodyPr/>
          <a:lstStyle/>
          <a:p>
            <a:r>
              <a:rPr lang="fr-FR" dirty="0" smtClean="0"/>
              <a:t>Journée RIPERT - 29 juin 2015 - Paris        </a:t>
            </a:r>
            <a:endParaRPr lang="fr-FR" dirty="0"/>
          </a:p>
        </p:txBody>
      </p:sp>
      <p:sp>
        <p:nvSpPr>
          <p:cNvPr id="7" name="Espace réservé du numéro de diapositive 6"/>
          <p:cNvSpPr>
            <a:spLocks noGrp="1"/>
          </p:cNvSpPr>
          <p:nvPr>
            <p:ph type="sldNum" sz="quarter" idx="12"/>
          </p:nvPr>
        </p:nvSpPr>
        <p:spPr/>
        <p:txBody>
          <a:bodyPr/>
          <a:lstStyle/>
          <a:p>
            <a:fld id="{FFEA2099-38F2-0C44-B015-51F6D5C5551F}" type="slidenum">
              <a:rPr lang="fr-FR" smtClean="0"/>
              <a:t>‹N°›</a:t>
            </a:fld>
            <a:endParaRPr lang="fr-FR" dirty="0"/>
          </a:p>
        </p:txBody>
      </p:sp>
    </p:spTree>
    <p:extLst>
      <p:ext uri="{BB962C8B-B14F-4D97-AF65-F5344CB8AC3E}">
        <p14:creationId xmlns:p14="http://schemas.microsoft.com/office/powerpoint/2010/main" val="3204935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13E618A-D5E1-434A-82E0-49F78AE07E18}" type="datetime1">
              <a:rPr lang="fr-FR" smtClean="0"/>
              <a:t>29/06/2015</a:t>
            </a:fld>
            <a:endParaRPr lang="fr-FR" dirty="0"/>
          </a:p>
        </p:txBody>
      </p:sp>
      <p:sp>
        <p:nvSpPr>
          <p:cNvPr id="6" name="Espace réservé du pied de page 5"/>
          <p:cNvSpPr>
            <a:spLocks noGrp="1"/>
          </p:cNvSpPr>
          <p:nvPr>
            <p:ph type="ftr" sz="quarter" idx="11"/>
          </p:nvPr>
        </p:nvSpPr>
        <p:spPr/>
        <p:txBody>
          <a:bodyPr/>
          <a:lstStyle/>
          <a:p>
            <a:r>
              <a:rPr lang="fr-FR" dirty="0" smtClean="0"/>
              <a:t>Journée RIPERT - 29 juin 2015 - Paris        </a:t>
            </a:r>
            <a:endParaRPr lang="fr-FR" dirty="0"/>
          </a:p>
        </p:txBody>
      </p:sp>
      <p:sp>
        <p:nvSpPr>
          <p:cNvPr id="7" name="Espace réservé du numéro de diapositive 6"/>
          <p:cNvSpPr>
            <a:spLocks noGrp="1"/>
          </p:cNvSpPr>
          <p:nvPr>
            <p:ph type="sldNum" sz="quarter" idx="12"/>
          </p:nvPr>
        </p:nvSpPr>
        <p:spPr/>
        <p:txBody>
          <a:bodyPr/>
          <a:lstStyle/>
          <a:p>
            <a:fld id="{FFEA2099-38F2-0C44-B015-51F6D5C5551F}" type="slidenum">
              <a:rPr lang="fr-FR" smtClean="0"/>
              <a:t>‹N°›</a:t>
            </a:fld>
            <a:endParaRPr lang="fr-FR" dirty="0"/>
          </a:p>
        </p:txBody>
      </p:sp>
    </p:spTree>
    <p:extLst>
      <p:ext uri="{BB962C8B-B14F-4D97-AF65-F5344CB8AC3E}">
        <p14:creationId xmlns:p14="http://schemas.microsoft.com/office/powerpoint/2010/main" val="25076905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37C16BF8-7CAE-5D4C-9971-81542CC41FB8}" type="datetime1">
              <a:rPr lang="fr-FR" smtClean="0"/>
              <a:t>29/06/2015</a:t>
            </a:fld>
            <a:endParaRPr lang="fr-FR" dirty="0"/>
          </a:p>
        </p:txBody>
      </p:sp>
      <p:sp>
        <p:nvSpPr>
          <p:cNvPr id="5" name="Espace réservé du pied de page 4"/>
          <p:cNvSpPr>
            <a:spLocks noGrp="1"/>
          </p:cNvSpPr>
          <p:nvPr>
            <p:ph type="ftr" sz="quarter" idx="11"/>
          </p:nvPr>
        </p:nvSpPr>
        <p:spPr/>
        <p:txBody>
          <a:bodyPr/>
          <a:lstStyle/>
          <a:p>
            <a:r>
              <a:rPr lang="fr-FR" dirty="0" smtClean="0"/>
              <a:t>Journée RIPERT - 29 juin 2015 - Paris        </a:t>
            </a:r>
            <a:endParaRPr lang="fr-FR" dirty="0"/>
          </a:p>
        </p:txBody>
      </p:sp>
      <p:sp>
        <p:nvSpPr>
          <p:cNvPr id="6" name="Espace réservé du numéro de diapositive 5"/>
          <p:cNvSpPr>
            <a:spLocks noGrp="1"/>
          </p:cNvSpPr>
          <p:nvPr>
            <p:ph type="sldNum" sz="quarter" idx="12"/>
          </p:nvPr>
        </p:nvSpPr>
        <p:spPr/>
        <p:txBody>
          <a:bodyPr/>
          <a:lstStyle/>
          <a:p>
            <a:fld id="{FFEA2099-38F2-0C44-B015-51F6D5C5551F}" type="slidenum">
              <a:rPr lang="fr-FR" smtClean="0"/>
              <a:t>‹N°›</a:t>
            </a:fld>
            <a:endParaRPr lang="fr-FR" dirty="0"/>
          </a:p>
        </p:txBody>
      </p:sp>
    </p:spTree>
    <p:extLst>
      <p:ext uri="{BB962C8B-B14F-4D97-AF65-F5344CB8AC3E}">
        <p14:creationId xmlns:p14="http://schemas.microsoft.com/office/powerpoint/2010/main" val="10420640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C6DEAA88-FBF4-BC48-9EA4-9A93BBF6D95F}" type="datetime1">
              <a:rPr lang="fr-FR" smtClean="0"/>
              <a:t>29/06/2015</a:t>
            </a:fld>
            <a:endParaRPr lang="fr-FR" dirty="0"/>
          </a:p>
        </p:txBody>
      </p:sp>
      <p:sp>
        <p:nvSpPr>
          <p:cNvPr id="5" name="Espace réservé du pied de page 4"/>
          <p:cNvSpPr>
            <a:spLocks noGrp="1"/>
          </p:cNvSpPr>
          <p:nvPr>
            <p:ph type="ftr" sz="quarter" idx="11"/>
          </p:nvPr>
        </p:nvSpPr>
        <p:spPr/>
        <p:txBody>
          <a:bodyPr/>
          <a:lstStyle/>
          <a:p>
            <a:r>
              <a:rPr lang="fr-FR" dirty="0" smtClean="0"/>
              <a:t>Journée RIPERT - 29 juin 2015 - Paris        </a:t>
            </a:r>
            <a:endParaRPr lang="fr-FR" dirty="0"/>
          </a:p>
        </p:txBody>
      </p:sp>
      <p:sp>
        <p:nvSpPr>
          <p:cNvPr id="6" name="Espace réservé du numéro de diapositive 5"/>
          <p:cNvSpPr>
            <a:spLocks noGrp="1"/>
          </p:cNvSpPr>
          <p:nvPr>
            <p:ph type="sldNum" sz="quarter" idx="12"/>
          </p:nvPr>
        </p:nvSpPr>
        <p:spPr/>
        <p:txBody>
          <a:bodyPr/>
          <a:lstStyle/>
          <a:p>
            <a:fld id="{FFEA2099-38F2-0C44-B015-51F6D5C5551F}" type="slidenum">
              <a:rPr lang="fr-FR" smtClean="0"/>
              <a:t>‹N°›</a:t>
            </a:fld>
            <a:endParaRPr lang="fr-FR" dirty="0"/>
          </a:p>
        </p:txBody>
      </p:sp>
    </p:spTree>
    <p:extLst>
      <p:ext uri="{BB962C8B-B14F-4D97-AF65-F5344CB8AC3E}">
        <p14:creationId xmlns:p14="http://schemas.microsoft.com/office/powerpoint/2010/main" val="2649947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556B4B-14AC-C74C-9F77-3E785967AD1F}" type="datetime1">
              <a:rPr lang="fr-FR" smtClean="0"/>
              <a:t>29/06/2015</a:t>
            </a:fld>
            <a:endParaRPr lang="fr-FR" dirty="0"/>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dirty="0" smtClean="0"/>
              <a:t>Journée RIPERT - 29 juin 2015 - Paris        </a:t>
            </a:r>
            <a:endParaRPr lang="fr-FR" dirty="0"/>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EA2099-38F2-0C44-B015-51F6D5C5551F}" type="slidenum">
              <a:rPr lang="fr-FR" smtClean="0"/>
              <a:t>‹N°›</a:t>
            </a:fld>
            <a:endParaRPr lang="fr-FR" dirty="0"/>
          </a:p>
        </p:txBody>
      </p:sp>
    </p:spTree>
    <p:extLst>
      <p:ext uri="{BB962C8B-B14F-4D97-AF65-F5344CB8AC3E}">
        <p14:creationId xmlns:p14="http://schemas.microsoft.com/office/powerpoint/2010/main" val="23421340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emf"/><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5.png"/><Relationship Id="rId4" Type="http://schemas.openxmlformats.org/officeDocument/2006/relationships/package" Target="../embeddings/Document_Microsoft_Word1.docx"/></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a:picLocks noChangeAspect="1"/>
          </p:cNvPicPr>
          <p:nvPr/>
        </p:nvPicPr>
        <p:blipFill>
          <a:blip r:embed="rId3"/>
          <a:stretch>
            <a:fillRect/>
          </a:stretch>
        </p:blipFill>
        <p:spPr>
          <a:xfrm>
            <a:off x="599750" y="346902"/>
            <a:ext cx="8237759" cy="2175784"/>
          </a:xfrm>
          <a:prstGeom prst="rect">
            <a:avLst/>
          </a:prstGeom>
        </p:spPr>
      </p:pic>
      <p:pic>
        <p:nvPicPr>
          <p:cNvPr id="7" name="Image 6"/>
          <p:cNvPicPr>
            <a:picLocks noChangeAspect="1"/>
          </p:cNvPicPr>
          <p:nvPr/>
        </p:nvPicPr>
        <p:blipFill>
          <a:blip r:embed="rId4"/>
          <a:stretch>
            <a:fillRect/>
          </a:stretch>
        </p:blipFill>
        <p:spPr>
          <a:xfrm>
            <a:off x="599750" y="4141834"/>
            <a:ext cx="4000500" cy="2032000"/>
          </a:xfrm>
          <a:prstGeom prst="rect">
            <a:avLst/>
          </a:prstGeom>
        </p:spPr>
      </p:pic>
      <p:sp>
        <p:nvSpPr>
          <p:cNvPr id="8" name="ZoneTexte 7"/>
          <p:cNvSpPr txBox="1"/>
          <p:nvPr/>
        </p:nvSpPr>
        <p:spPr>
          <a:xfrm>
            <a:off x="1093665" y="3140126"/>
            <a:ext cx="7531148" cy="584776"/>
          </a:xfrm>
          <a:prstGeom prst="rect">
            <a:avLst/>
          </a:prstGeom>
          <a:noFill/>
        </p:spPr>
        <p:txBody>
          <a:bodyPr wrap="square" rtlCol="0">
            <a:spAutoFit/>
          </a:bodyPr>
          <a:lstStyle/>
          <a:p>
            <a:r>
              <a:rPr lang="fr-FR" sz="3200" dirty="0" smtClean="0">
                <a:solidFill>
                  <a:srgbClr val="0000FF"/>
                </a:solidFill>
              </a:rPr>
              <a:t>LA REFORME DES TRIBUNAUX MARITIMES</a:t>
            </a:r>
            <a:endParaRPr lang="fr-FR" sz="3200" dirty="0">
              <a:solidFill>
                <a:srgbClr val="0000FF"/>
              </a:solidFill>
            </a:endParaRPr>
          </a:p>
        </p:txBody>
      </p:sp>
      <p:sp>
        <p:nvSpPr>
          <p:cNvPr id="9" name="ZoneTexte 8"/>
          <p:cNvSpPr txBox="1"/>
          <p:nvPr/>
        </p:nvSpPr>
        <p:spPr>
          <a:xfrm>
            <a:off x="5979872" y="4463213"/>
            <a:ext cx="2857638" cy="1200329"/>
          </a:xfrm>
          <a:prstGeom prst="rect">
            <a:avLst/>
          </a:prstGeom>
          <a:noFill/>
        </p:spPr>
        <p:txBody>
          <a:bodyPr wrap="square" rtlCol="0">
            <a:spAutoFit/>
          </a:bodyPr>
          <a:lstStyle/>
          <a:p>
            <a:r>
              <a:rPr lang="fr-FR" i="1" dirty="0" smtClean="0">
                <a:latin typeface="Arial"/>
                <a:cs typeface="Arial"/>
              </a:rPr>
              <a:t>Journée RIPERT</a:t>
            </a:r>
          </a:p>
          <a:p>
            <a:r>
              <a:rPr lang="fr-FR" i="1" dirty="0" smtClean="0">
                <a:latin typeface="Arial"/>
                <a:cs typeface="Arial"/>
              </a:rPr>
              <a:t>29 Juin 2015, Paris</a:t>
            </a:r>
          </a:p>
          <a:p>
            <a:endParaRPr lang="fr-FR" i="1" dirty="0">
              <a:latin typeface="Arial"/>
              <a:cs typeface="Arial"/>
            </a:endParaRPr>
          </a:p>
          <a:p>
            <a:r>
              <a:rPr lang="fr-FR" i="1" dirty="0" smtClean="0">
                <a:latin typeface="Arial"/>
                <a:cs typeface="Arial"/>
              </a:rPr>
              <a:t>Pascale MESNIL</a:t>
            </a:r>
            <a:endParaRPr lang="fr-FR" i="1" dirty="0">
              <a:latin typeface="Arial"/>
              <a:cs typeface="Arial"/>
            </a:endParaRPr>
          </a:p>
        </p:txBody>
      </p:sp>
      <p:pic>
        <p:nvPicPr>
          <p:cNvPr id="11" name="Image 10"/>
          <p:cNvPicPr>
            <a:picLocks noChangeAspect="1"/>
          </p:cNvPicPr>
          <p:nvPr/>
        </p:nvPicPr>
        <p:blipFill>
          <a:blip r:embed="rId5"/>
          <a:stretch>
            <a:fillRect/>
          </a:stretch>
        </p:blipFill>
        <p:spPr>
          <a:xfrm>
            <a:off x="7850113" y="5875384"/>
            <a:ext cx="774700" cy="596900"/>
          </a:xfrm>
          <a:prstGeom prst="rect">
            <a:avLst/>
          </a:prstGeom>
        </p:spPr>
      </p:pic>
      <p:sp>
        <p:nvSpPr>
          <p:cNvPr id="12" name="Espace réservé du pied de page 11"/>
          <p:cNvSpPr>
            <a:spLocks noGrp="1"/>
          </p:cNvSpPr>
          <p:nvPr>
            <p:ph type="ftr" sz="quarter" idx="11"/>
          </p:nvPr>
        </p:nvSpPr>
        <p:spPr/>
        <p:txBody>
          <a:bodyPr/>
          <a:lstStyle/>
          <a:p>
            <a:r>
              <a:rPr lang="fr-FR" dirty="0" smtClean="0"/>
              <a:t>Journée RIPERT - 29 juin 2015 - Paris        </a:t>
            </a:r>
            <a:endParaRPr lang="fr-FR" dirty="0"/>
          </a:p>
        </p:txBody>
      </p:sp>
      <p:sp>
        <p:nvSpPr>
          <p:cNvPr id="13" name="Espace réservé du numéro de diapositive 12"/>
          <p:cNvSpPr>
            <a:spLocks noGrp="1"/>
          </p:cNvSpPr>
          <p:nvPr>
            <p:ph type="sldNum" sz="quarter" idx="12"/>
          </p:nvPr>
        </p:nvSpPr>
        <p:spPr/>
        <p:txBody>
          <a:bodyPr/>
          <a:lstStyle/>
          <a:p>
            <a:fld id="{FFEA2099-38F2-0C44-B015-51F6D5C5551F}" type="slidenum">
              <a:rPr lang="fr-FR" smtClean="0"/>
              <a:t>2</a:t>
            </a:fld>
            <a:endParaRPr lang="fr-FR" dirty="0"/>
          </a:p>
        </p:txBody>
      </p:sp>
    </p:spTree>
    <p:extLst>
      <p:ext uri="{BB962C8B-B14F-4D97-AF65-F5344CB8AC3E}">
        <p14:creationId xmlns:p14="http://schemas.microsoft.com/office/powerpoint/2010/main" val="18860331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214207" y="0"/>
            <a:ext cx="8767223" cy="6439032"/>
          </a:xfrm>
          <a:prstGeom prst="rect">
            <a:avLst/>
          </a:prstGeom>
        </p:spPr>
      </p:pic>
      <p:sp>
        <p:nvSpPr>
          <p:cNvPr id="5" name="ZoneTexte 4"/>
          <p:cNvSpPr txBox="1"/>
          <p:nvPr/>
        </p:nvSpPr>
        <p:spPr>
          <a:xfrm>
            <a:off x="2310806" y="3298896"/>
            <a:ext cx="4057140" cy="523220"/>
          </a:xfrm>
          <a:prstGeom prst="rect">
            <a:avLst/>
          </a:prstGeom>
          <a:noFill/>
        </p:spPr>
        <p:txBody>
          <a:bodyPr wrap="square" rtlCol="0">
            <a:spAutoFit/>
          </a:bodyPr>
          <a:lstStyle/>
          <a:p>
            <a:pPr algn="ctr"/>
            <a:r>
              <a:rPr lang="fr-FR" sz="2800" dirty="0" smtClean="0">
                <a:solidFill>
                  <a:srgbClr val="FF6600"/>
                </a:solidFill>
              </a:rPr>
              <a:t>SOMMAIRE</a:t>
            </a:r>
            <a:endParaRPr lang="fr-FR" sz="2800" dirty="0">
              <a:solidFill>
                <a:srgbClr val="FF6600"/>
              </a:solidFill>
            </a:endParaRPr>
          </a:p>
        </p:txBody>
      </p:sp>
      <p:sp>
        <p:nvSpPr>
          <p:cNvPr id="6" name="ZoneTexte 5"/>
          <p:cNvSpPr txBox="1"/>
          <p:nvPr/>
        </p:nvSpPr>
        <p:spPr>
          <a:xfrm>
            <a:off x="1477365" y="872622"/>
            <a:ext cx="6173910" cy="923330"/>
          </a:xfrm>
          <a:prstGeom prst="rect">
            <a:avLst/>
          </a:prstGeom>
          <a:noFill/>
        </p:spPr>
        <p:txBody>
          <a:bodyPr wrap="square" rtlCol="0">
            <a:spAutoFit/>
          </a:bodyPr>
          <a:lstStyle/>
          <a:p>
            <a:pPr marL="342900" indent="-342900">
              <a:buAutoNum type="arabicPeriod"/>
            </a:pPr>
            <a:r>
              <a:rPr lang="fr-FR" b="1" dirty="0" smtClean="0">
                <a:ln w="10541" cmpd="sng">
                  <a:solidFill>
                    <a:schemeClr val="accent1">
                      <a:shade val="88000"/>
                      <a:satMod val="110000"/>
                    </a:schemeClr>
                  </a:solidFill>
                  <a:prstDash val="solid"/>
                </a:ln>
              </a:rPr>
              <a:t>DE L’ANCIEN REGIME A NOS JOURS</a:t>
            </a:r>
          </a:p>
          <a:p>
            <a:pPr marL="342900" indent="-342900">
              <a:buAutoNum type="arabicPeriod"/>
            </a:pPr>
            <a:r>
              <a:rPr lang="fr-FR" b="1" dirty="0" smtClean="0">
                <a:ln w="10541" cmpd="sng">
                  <a:solidFill>
                    <a:schemeClr val="accent1">
                      <a:shade val="88000"/>
                      <a:satMod val="110000"/>
                    </a:schemeClr>
                  </a:solidFill>
                  <a:prstDash val="solid"/>
                </a:ln>
              </a:rPr>
              <a:t>LA CREATIONS DES TRIBUNAUX MARITIMES </a:t>
            </a:r>
            <a:endParaRPr lang="fr-FR" b="1" dirty="0">
              <a:ln w="10541" cmpd="sng">
                <a:solidFill>
                  <a:schemeClr val="accent1">
                    <a:shade val="88000"/>
                    <a:satMod val="110000"/>
                  </a:schemeClr>
                </a:solidFill>
                <a:prstDash val="solid"/>
              </a:ln>
            </a:endParaRPr>
          </a:p>
          <a:p>
            <a:r>
              <a:rPr lang="fr-FR" b="1" dirty="0" smtClean="0">
                <a:ln w="10541" cmpd="sng">
                  <a:solidFill>
                    <a:schemeClr val="accent1">
                      <a:shade val="88000"/>
                      <a:satMod val="110000"/>
                    </a:schemeClr>
                  </a:solidFill>
                  <a:prstDash val="solid"/>
                </a:ln>
              </a:rPr>
              <a:t>3. L’ORGANISATION ET LA COMPETENCE DES TM</a:t>
            </a:r>
            <a:endParaRPr lang="fr-FR" b="1" dirty="0">
              <a:ln w="10541" cmpd="sng">
                <a:solidFill>
                  <a:schemeClr val="accent1">
                    <a:shade val="88000"/>
                    <a:satMod val="110000"/>
                  </a:schemeClr>
                </a:solidFill>
                <a:prstDash val="solid"/>
              </a:ln>
            </a:endParaRPr>
          </a:p>
        </p:txBody>
      </p:sp>
      <p:sp>
        <p:nvSpPr>
          <p:cNvPr id="7" name="Espace réservé du pied de page 6"/>
          <p:cNvSpPr>
            <a:spLocks noGrp="1"/>
          </p:cNvSpPr>
          <p:nvPr>
            <p:ph type="ftr" sz="quarter" idx="11"/>
          </p:nvPr>
        </p:nvSpPr>
        <p:spPr/>
        <p:txBody>
          <a:bodyPr/>
          <a:lstStyle/>
          <a:p>
            <a:r>
              <a:rPr lang="fr-FR" dirty="0" smtClean="0"/>
              <a:t>Journée RIPERT - 29 juin 2015 - Paris        </a:t>
            </a:r>
            <a:endParaRPr lang="fr-FR" dirty="0"/>
          </a:p>
        </p:txBody>
      </p:sp>
      <p:sp>
        <p:nvSpPr>
          <p:cNvPr id="8" name="Espace réservé du numéro de diapositive 7"/>
          <p:cNvSpPr>
            <a:spLocks noGrp="1"/>
          </p:cNvSpPr>
          <p:nvPr>
            <p:ph type="sldNum" sz="quarter" idx="12"/>
          </p:nvPr>
        </p:nvSpPr>
        <p:spPr/>
        <p:txBody>
          <a:bodyPr/>
          <a:lstStyle/>
          <a:p>
            <a:fld id="{FFEA2099-38F2-0C44-B015-51F6D5C5551F}" type="slidenum">
              <a:rPr lang="fr-FR" smtClean="0"/>
              <a:t>3</a:t>
            </a:fld>
            <a:endParaRPr lang="fr-FR" dirty="0"/>
          </a:p>
        </p:txBody>
      </p:sp>
    </p:spTree>
    <p:extLst>
      <p:ext uri="{BB962C8B-B14F-4D97-AF65-F5344CB8AC3E}">
        <p14:creationId xmlns:p14="http://schemas.microsoft.com/office/powerpoint/2010/main" val="35445018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599750" y="346902"/>
            <a:ext cx="8237759" cy="2175784"/>
          </a:xfrm>
          <a:prstGeom prst="rect">
            <a:avLst/>
          </a:prstGeom>
        </p:spPr>
      </p:pic>
      <p:sp>
        <p:nvSpPr>
          <p:cNvPr id="4" name="ZoneTexte 3"/>
          <p:cNvSpPr txBox="1"/>
          <p:nvPr/>
        </p:nvSpPr>
        <p:spPr>
          <a:xfrm flipH="1">
            <a:off x="4769866" y="-1040828"/>
            <a:ext cx="1739197" cy="369332"/>
          </a:xfrm>
          <a:prstGeom prst="rect">
            <a:avLst/>
          </a:prstGeom>
          <a:noFill/>
        </p:spPr>
        <p:txBody>
          <a:bodyPr wrap="square" rtlCol="0">
            <a:spAutoFit/>
          </a:bodyPr>
          <a:lstStyle/>
          <a:p>
            <a:r>
              <a:rPr lang="fr-FR" dirty="0" smtClean="0"/>
              <a:t>1. </a:t>
            </a:r>
            <a:endParaRPr lang="fr-FR" dirty="0"/>
          </a:p>
        </p:txBody>
      </p:sp>
      <p:sp>
        <p:nvSpPr>
          <p:cNvPr id="5" name="ZoneTexte 4"/>
          <p:cNvSpPr txBox="1"/>
          <p:nvPr/>
        </p:nvSpPr>
        <p:spPr>
          <a:xfrm>
            <a:off x="3086954" y="3175408"/>
            <a:ext cx="5750555" cy="707886"/>
          </a:xfrm>
          <a:prstGeom prst="rect">
            <a:avLst/>
          </a:prstGeom>
          <a:noFill/>
        </p:spPr>
        <p:txBody>
          <a:bodyPr wrap="square" rtlCol="0">
            <a:spAutoFit/>
          </a:bodyPr>
          <a:lstStyle/>
          <a:p>
            <a:r>
              <a:rPr lang="fr-FR" sz="2000" dirty="0" smtClean="0"/>
              <a:t>1.  UN PEU D’HISTOIRE :</a:t>
            </a:r>
          </a:p>
          <a:p>
            <a:r>
              <a:rPr lang="fr-FR" sz="2000" dirty="0" smtClean="0"/>
              <a:t> 	……………..DE L’ANCIEN REGIME A NOS JOURS</a:t>
            </a:r>
            <a:endParaRPr lang="fr-FR" sz="2000" dirty="0"/>
          </a:p>
        </p:txBody>
      </p:sp>
      <p:sp>
        <p:nvSpPr>
          <p:cNvPr id="6" name="Espace réservé du pied de page 5"/>
          <p:cNvSpPr>
            <a:spLocks noGrp="1"/>
          </p:cNvSpPr>
          <p:nvPr>
            <p:ph type="ftr" sz="quarter" idx="11"/>
          </p:nvPr>
        </p:nvSpPr>
        <p:spPr/>
        <p:txBody>
          <a:bodyPr/>
          <a:lstStyle/>
          <a:p>
            <a:r>
              <a:rPr lang="fr-FR" dirty="0" smtClean="0"/>
              <a:t>Journée RIPERT - 29 juin 2015 - Paris        </a:t>
            </a:r>
            <a:endParaRPr lang="fr-FR" dirty="0"/>
          </a:p>
        </p:txBody>
      </p:sp>
      <p:sp>
        <p:nvSpPr>
          <p:cNvPr id="7" name="Espace réservé du numéro de diapositive 6"/>
          <p:cNvSpPr>
            <a:spLocks noGrp="1"/>
          </p:cNvSpPr>
          <p:nvPr>
            <p:ph type="sldNum" sz="quarter" idx="12"/>
          </p:nvPr>
        </p:nvSpPr>
        <p:spPr/>
        <p:txBody>
          <a:bodyPr/>
          <a:lstStyle/>
          <a:p>
            <a:fld id="{FFEA2099-38F2-0C44-B015-51F6D5C5551F}" type="slidenum">
              <a:rPr lang="fr-FR" smtClean="0"/>
              <a:t>4</a:t>
            </a:fld>
            <a:endParaRPr lang="fr-FR" dirty="0"/>
          </a:p>
        </p:txBody>
      </p:sp>
    </p:spTree>
    <p:extLst>
      <p:ext uri="{BB962C8B-B14F-4D97-AF65-F5344CB8AC3E}">
        <p14:creationId xmlns:p14="http://schemas.microsoft.com/office/powerpoint/2010/main" val="31536050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b="1" cap="small" dirty="0"/>
              <a:t>De la création en 1400, ….. à la disparition en 1926</a:t>
            </a:r>
            <a:endParaRPr lang="fr-FR" sz="2800" dirty="0"/>
          </a:p>
        </p:txBody>
      </p:sp>
      <p:sp>
        <p:nvSpPr>
          <p:cNvPr id="3" name="Espace réservé du contenu 2"/>
          <p:cNvSpPr>
            <a:spLocks noGrp="1"/>
          </p:cNvSpPr>
          <p:nvPr>
            <p:ph idx="1"/>
          </p:nvPr>
        </p:nvSpPr>
        <p:spPr/>
        <p:txBody>
          <a:bodyPr>
            <a:normAutofit fontScale="92500" lnSpcReduction="10000"/>
          </a:bodyPr>
          <a:lstStyle/>
          <a:p>
            <a:endParaRPr lang="fr-FR" b="1" cap="small" dirty="0"/>
          </a:p>
          <a:p>
            <a:r>
              <a:rPr lang="fr-FR" sz="2400" b="1" cap="small" dirty="0" smtClean="0">
                <a:latin typeface="+mj-lt"/>
              </a:rPr>
              <a:t>Les Tribunaux de l’Amirauté</a:t>
            </a:r>
          </a:p>
          <a:p>
            <a:r>
              <a:rPr lang="fr-FR" sz="2400" b="1" cap="small" dirty="0" smtClean="0">
                <a:latin typeface="+mj-lt"/>
              </a:rPr>
              <a:t>L’ordonnance de 1681</a:t>
            </a:r>
          </a:p>
          <a:p>
            <a:r>
              <a:rPr lang="fr-FR" sz="2400" b="1" cap="small" dirty="0" smtClean="0">
                <a:latin typeface="+mj-lt"/>
              </a:rPr>
              <a:t>La SUPPRESSION DES TRIBUNAUX DE L’AMIRAUTE 1791</a:t>
            </a:r>
          </a:p>
          <a:p>
            <a:r>
              <a:rPr lang="fr-FR" sz="2400" b="1" cap="small" dirty="0" smtClean="0">
                <a:latin typeface="+mj-lt"/>
              </a:rPr>
              <a:t>Le  </a:t>
            </a:r>
            <a:r>
              <a:rPr lang="fr-FR" sz="2400" b="1" cap="small" dirty="0">
                <a:latin typeface="+mj-lt"/>
              </a:rPr>
              <a:t>d</a:t>
            </a:r>
            <a:r>
              <a:rPr lang="fr-FR" sz="2400" b="1" cap="small" dirty="0" smtClean="0">
                <a:latin typeface="+mj-lt"/>
              </a:rPr>
              <a:t>écret</a:t>
            </a:r>
            <a:r>
              <a:rPr lang="fr-FR" sz="2400" b="1" cap="small" dirty="0">
                <a:latin typeface="+mj-lt"/>
              </a:rPr>
              <a:t>-Loi en date du 24 mars 1852	</a:t>
            </a:r>
          </a:p>
          <a:p>
            <a:r>
              <a:rPr lang="fr-FR" sz="2400" b="1" dirty="0" smtClean="0">
                <a:latin typeface="+mj-lt"/>
              </a:rPr>
              <a:t>La </a:t>
            </a:r>
            <a:r>
              <a:rPr lang="fr-FR" sz="2400" b="1" dirty="0">
                <a:latin typeface="+mj-lt"/>
              </a:rPr>
              <a:t>loi du 17 décembre </a:t>
            </a:r>
            <a:r>
              <a:rPr lang="fr-FR" sz="2400" b="1" dirty="0" smtClean="0">
                <a:latin typeface="+mj-lt"/>
              </a:rPr>
              <a:t>1926</a:t>
            </a:r>
          </a:p>
          <a:p>
            <a:r>
              <a:rPr lang="fr-FR" sz="2400" b="1" dirty="0" smtClean="0">
                <a:latin typeface="+mj-lt"/>
              </a:rPr>
              <a:t>Le décret du 12 novembre 1806</a:t>
            </a:r>
          </a:p>
          <a:p>
            <a:r>
              <a:rPr lang="fr-FR" sz="2400" b="1" dirty="0" smtClean="0">
                <a:latin typeface="+mj-lt"/>
              </a:rPr>
              <a:t>Le décret-loi du 24 mars 1852</a:t>
            </a:r>
          </a:p>
          <a:p>
            <a:r>
              <a:rPr lang="fr-FR" sz="2400" b="1" dirty="0" smtClean="0">
                <a:latin typeface="+mj-lt"/>
              </a:rPr>
              <a:t>La loi du 17 décembre 1926</a:t>
            </a:r>
          </a:p>
          <a:p>
            <a:endParaRPr lang="fr-FR" sz="2400" b="1" dirty="0" smtClean="0"/>
          </a:p>
          <a:p>
            <a:r>
              <a:rPr lang="fr-FR" dirty="0" smtClean="0"/>
              <a:t> </a:t>
            </a:r>
            <a:endParaRPr lang="fr-FR" dirty="0"/>
          </a:p>
        </p:txBody>
      </p:sp>
      <p:sp>
        <p:nvSpPr>
          <p:cNvPr id="4" name="Espace réservé du pied de page 3"/>
          <p:cNvSpPr>
            <a:spLocks noGrp="1"/>
          </p:cNvSpPr>
          <p:nvPr>
            <p:ph type="ftr" sz="quarter" idx="11"/>
          </p:nvPr>
        </p:nvSpPr>
        <p:spPr/>
        <p:txBody>
          <a:bodyPr/>
          <a:lstStyle/>
          <a:p>
            <a:r>
              <a:rPr lang="fr-FR" dirty="0" smtClean="0"/>
              <a:t>Journée RIPERT - 29 juin 2015 - Paris        </a:t>
            </a:r>
            <a:endParaRPr lang="fr-FR" dirty="0"/>
          </a:p>
        </p:txBody>
      </p:sp>
      <p:sp>
        <p:nvSpPr>
          <p:cNvPr id="5" name="Espace réservé du numéro de diapositive 4"/>
          <p:cNvSpPr>
            <a:spLocks noGrp="1"/>
          </p:cNvSpPr>
          <p:nvPr>
            <p:ph type="sldNum" sz="quarter" idx="12"/>
          </p:nvPr>
        </p:nvSpPr>
        <p:spPr/>
        <p:txBody>
          <a:bodyPr/>
          <a:lstStyle/>
          <a:p>
            <a:fld id="{FFEA2099-38F2-0C44-B015-51F6D5C5551F}" type="slidenum">
              <a:rPr lang="fr-FR" smtClean="0"/>
              <a:t>5</a:t>
            </a:fld>
            <a:endParaRPr lang="fr-FR" dirty="0"/>
          </a:p>
        </p:txBody>
      </p:sp>
    </p:spTree>
    <p:extLst>
      <p:ext uri="{BB962C8B-B14F-4D97-AF65-F5344CB8AC3E}">
        <p14:creationId xmlns:p14="http://schemas.microsoft.com/office/powerpoint/2010/main" val="19861825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Ordonnance 1673</a:t>
            </a:r>
            <a:endParaRPr lang="fr-FR" dirty="0"/>
          </a:p>
        </p:txBody>
      </p:sp>
      <p:sp>
        <p:nvSpPr>
          <p:cNvPr id="3" name="Rectangle 2"/>
          <p:cNvSpPr/>
          <p:nvPr/>
        </p:nvSpPr>
        <p:spPr>
          <a:xfrm>
            <a:off x="1481738" y="2690336"/>
            <a:ext cx="5376262" cy="1908215"/>
          </a:xfrm>
          <a:prstGeom prst="rect">
            <a:avLst/>
          </a:prstGeom>
        </p:spPr>
        <p:txBody>
          <a:bodyPr wrap="square">
            <a:spAutoFit/>
          </a:bodyPr>
          <a:lstStyle/>
          <a:p>
            <a:endParaRPr lang="fr-FR" dirty="0" smtClean="0"/>
          </a:p>
          <a:p>
            <a:pPr algn="just"/>
            <a:r>
              <a:rPr lang="fr-FR" sz="2000" dirty="0" smtClean="0"/>
              <a:t>ART</a:t>
            </a:r>
            <a:r>
              <a:rPr lang="fr-FR" sz="2000" dirty="0"/>
              <a:t>. 7. Les Juges et Consuls connaîtront des causes et différends à cause des assurances</a:t>
            </a:r>
            <a:r>
              <a:rPr lang="fr-FR" sz="2000" dirty="0" smtClean="0"/>
              <a:t>, grosses </a:t>
            </a:r>
            <a:r>
              <a:rPr lang="fr-FR" sz="2000" dirty="0"/>
              <a:t>aventures, promesses, obligations et contrats concernant le commerce de la mer, </a:t>
            </a:r>
            <a:r>
              <a:rPr lang="fr-FR" sz="2000" dirty="0" smtClean="0"/>
              <a:t>le fret </a:t>
            </a:r>
            <a:r>
              <a:rPr lang="fr-FR" sz="2000" dirty="0"/>
              <a:t>et le naulage des vaisseaux</a:t>
            </a:r>
            <a:r>
              <a:rPr lang="fr-FR" dirty="0"/>
              <a:t>.</a:t>
            </a:r>
          </a:p>
        </p:txBody>
      </p:sp>
      <p:sp>
        <p:nvSpPr>
          <p:cNvPr id="4" name="ZoneTexte 3"/>
          <p:cNvSpPr txBox="1"/>
          <p:nvPr/>
        </p:nvSpPr>
        <p:spPr>
          <a:xfrm>
            <a:off x="811428" y="2011092"/>
            <a:ext cx="8087505" cy="830997"/>
          </a:xfrm>
          <a:prstGeom prst="rect">
            <a:avLst/>
          </a:prstGeom>
          <a:noFill/>
        </p:spPr>
        <p:txBody>
          <a:bodyPr wrap="square" rtlCol="0">
            <a:spAutoFit/>
          </a:bodyPr>
          <a:lstStyle/>
          <a:p>
            <a:r>
              <a:rPr lang="fr-FR" sz="2400" b="1" dirty="0"/>
              <a:t>Édit du roi servant de règlement pour le commerce des</a:t>
            </a:r>
          </a:p>
          <a:p>
            <a:r>
              <a:rPr lang="fr-FR" sz="2400" b="1" dirty="0"/>
              <a:t>négociants et marchands tant en gros qu'en détail</a:t>
            </a:r>
          </a:p>
        </p:txBody>
      </p:sp>
      <p:sp>
        <p:nvSpPr>
          <p:cNvPr id="5" name="Espace réservé du pied de page 4"/>
          <p:cNvSpPr>
            <a:spLocks noGrp="1"/>
          </p:cNvSpPr>
          <p:nvPr>
            <p:ph type="ftr" sz="quarter" idx="11"/>
          </p:nvPr>
        </p:nvSpPr>
        <p:spPr/>
        <p:txBody>
          <a:bodyPr/>
          <a:lstStyle/>
          <a:p>
            <a:r>
              <a:rPr lang="fr-FR" dirty="0" smtClean="0"/>
              <a:t>Journée RIPERT - 29 juin 2015 - Paris        </a:t>
            </a:r>
            <a:endParaRPr lang="fr-FR" dirty="0"/>
          </a:p>
        </p:txBody>
      </p:sp>
      <p:sp>
        <p:nvSpPr>
          <p:cNvPr id="6" name="Espace réservé du numéro de diapositive 5"/>
          <p:cNvSpPr>
            <a:spLocks noGrp="1"/>
          </p:cNvSpPr>
          <p:nvPr>
            <p:ph type="sldNum" sz="quarter" idx="12"/>
          </p:nvPr>
        </p:nvSpPr>
        <p:spPr/>
        <p:txBody>
          <a:bodyPr/>
          <a:lstStyle/>
          <a:p>
            <a:fld id="{FFEA2099-38F2-0C44-B015-51F6D5C5551F}" type="slidenum">
              <a:rPr lang="fr-FR" smtClean="0"/>
              <a:t>6</a:t>
            </a:fld>
            <a:endParaRPr lang="fr-FR" dirty="0"/>
          </a:p>
        </p:txBody>
      </p:sp>
    </p:spTree>
    <p:extLst>
      <p:ext uri="{BB962C8B-B14F-4D97-AF65-F5344CB8AC3E}">
        <p14:creationId xmlns:p14="http://schemas.microsoft.com/office/powerpoint/2010/main" val="33119854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2400" b="1" dirty="0" smtClean="0">
                <a:latin typeface="Arial"/>
                <a:cs typeface="Arial"/>
              </a:rPr>
              <a:t>LE RETABLISSEMENT </a:t>
            </a:r>
            <a:br>
              <a:rPr lang="fr-FR" sz="2400" b="1" dirty="0" smtClean="0">
                <a:latin typeface="Arial"/>
                <a:cs typeface="Arial"/>
              </a:rPr>
            </a:br>
            <a:r>
              <a:rPr lang="fr-FR" sz="2400" b="1" dirty="0" smtClean="0">
                <a:latin typeface="Arial"/>
                <a:cs typeface="Arial"/>
              </a:rPr>
              <a:t>DES TRIBUNAUX MARITIMES COMMERCIAUX</a:t>
            </a:r>
            <a:br>
              <a:rPr lang="fr-FR" sz="2400" b="1" dirty="0" smtClean="0">
                <a:latin typeface="Arial"/>
                <a:cs typeface="Arial"/>
              </a:rPr>
            </a:br>
            <a:endParaRPr lang="fr-FR" sz="2400" b="1" dirty="0">
              <a:latin typeface="Arial"/>
              <a:cs typeface="Arial"/>
            </a:endParaRPr>
          </a:p>
        </p:txBody>
      </p:sp>
      <p:sp>
        <p:nvSpPr>
          <p:cNvPr id="3" name="Espace réservé du contenu 2"/>
          <p:cNvSpPr>
            <a:spLocks noGrp="1"/>
          </p:cNvSpPr>
          <p:nvPr>
            <p:ph idx="1"/>
          </p:nvPr>
        </p:nvSpPr>
        <p:spPr/>
        <p:txBody>
          <a:bodyPr/>
          <a:lstStyle/>
          <a:p>
            <a:r>
              <a:rPr lang="fr-FR" sz="2800" dirty="0" smtClean="0"/>
              <a:t>Le décret</a:t>
            </a:r>
            <a:r>
              <a:rPr lang="fr-FR" sz="2800" dirty="0"/>
              <a:t>-Loi du 29 juillet 1939 intitulé "Décret portant modifications du Code disciplinaire et pénal de la marine </a:t>
            </a:r>
            <a:r>
              <a:rPr lang="fr-FR" sz="2800" dirty="0" smtClean="0"/>
              <a:t>marchande</a:t>
            </a:r>
          </a:p>
          <a:p>
            <a:r>
              <a:rPr lang="fr-FR" dirty="0" smtClean="0"/>
              <a:t> </a:t>
            </a:r>
            <a:r>
              <a:rPr lang="fr-FR" sz="2800" dirty="0"/>
              <a:t>La loi n° 93-2 du 4 janvier 1993 portant réforme de la procédure </a:t>
            </a:r>
            <a:r>
              <a:rPr lang="fr-FR" sz="2800" dirty="0" smtClean="0"/>
              <a:t>pénale</a:t>
            </a:r>
            <a:r>
              <a:rPr lang="fr-FR" sz="2800" dirty="0"/>
              <a:t> </a:t>
            </a:r>
            <a:r>
              <a:rPr lang="fr-FR" sz="2800" dirty="0" smtClean="0"/>
              <a:t>et </a:t>
            </a:r>
            <a:r>
              <a:rPr lang="fr-FR" sz="2800" dirty="0"/>
              <a:t>la loi n°93-1013 du 24 août </a:t>
            </a:r>
            <a:r>
              <a:rPr lang="fr-FR" sz="2800" dirty="0" smtClean="0"/>
              <a:t>1993</a:t>
            </a:r>
          </a:p>
          <a:p>
            <a:r>
              <a:rPr lang="fr-FR" dirty="0" smtClean="0"/>
              <a:t> </a:t>
            </a:r>
            <a:endParaRPr lang="fr-FR" dirty="0"/>
          </a:p>
        </p:txBody>
      </p:sp>
      <p:sp>
        <p:nvSpPr>
          <p:cNvPr id="4" name="Espace réservé du pied de page 3"/>
          <p:cNvSpPr>
            <a:spLocks noGrp="1"/>
          </p:cNvSpPr>
          <p:nvPr>
            <p:ph type="ftr" sz="quarter" idx="11"/>
          </p:nvPr>
        </p:nvSpPr>
        <p:spPr/>
        <p:txBody>
          <a:bodyPr/>
          <a:lstStyle/>
          <a:p>
            <a:r>
              <a:rPr lang="fr-FR" dirty="0" smtClean="0"/>
              <a:t>Journée RIPERT - 29 juin 2015 - Paris        </a:t>
            </a:r>
            <a:endParaRPr lang="fr-FR" dirty="0"/>
          </a:p>
        </p:txBody>
      </p:sp>
      <p:sp>
        <p:nvSpPr>
          <p:cNvPr id="5" name="Espace réservé du numéro de diapositive 4"/>
          <p:cNvSpPr>
            <a:spLocks noGrp="1"/>
          </p:cNvSpPr>
          <p:nvPr>
            <p:ph type="sldNum" sz="quarter" idx="12"/>
          </p:nvPr>
        </p:nvSpPr>
        <p:spPr/>
        <p:txBody>
          <a:bodyPr/>
          <a:lstStyle/>
          <a:p>
            <a:fld id="{FFEA2099-38F2-0C44-B015-51F6D5C5551F}" type="slidenum">
              <a:rPr lang="fr-FR" smtClean="0"/>
              <a:t>7</a:t>
            </a:fld>
            <a:endParaRPr lang="fr-FR" dirty="0"/>
          </a:p>
        </p:txBody>
      </p:sp>
    </p:spTree>
    <p:extLst>
      <p:ext uri="{BB962C8B-B14F-4D97-AF65-F5344CB8AC3E}">
        <p14:creationId xmlns:p14="http://schemas.microsoft.com/office/powerpoint/2010/main" val="16952504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QPC DE 2010</a:t>
            </a:r>
            <a:endParaRPr lang="fr-FR" dirty="0"/>
          </a:p>
        </p:txBody>
      </p:sp>
      <p:sp>
        <p:nvSpPr>
          <p:cNvPr id="3" name="Espace réservé du contenu 2"/>
          <p:cNvSpPr>
            <a:spLocks noGrp="1"/>
          </p:cNvSpPr>
          <p:nvPr>
            <p:ph idx="1"/>
          </p:nvPr>
        </p:nvSpPr>
        <p:spPr/>
        <p:txBody>
          <a:bodyPr>
            <a:normAutofit lnSpcReduction="10000"/>
          </a:bodyPr>
          <a:lstStyle/>
          <a:p>
            <a:pPr algn="just"/>
            <a:r>
              <a:rPr lang="fr-FR" sz="2000" dirty="0"/>
              <a:t>Le débat réside dans le fait de savoir si la présence au sein du tribunal maritime commercial de personnels de l'État relevant de l'administration des affaires maritimes et qui demeurent dépendants de cette administration est conforme à la Constitution et plus particulièrement aux principes d'indépendance et d'impartialité du juge ainsi qu'au droit à un procès </a:t>
            </a:r>
            <a:r>
              <a:rPr lang="fr-FR" sz="2000" dirty="0" smtClean="0"/>
              <a:t>équitable;</a:t>
            </a:r>
          </a:p>
          <a:p>
            <a:pPr algn="just"/>
            <a:endParaRPr lang="fr-FR" sz="2000" dirty="0"/>
          </a:p>
          <a:p>
            <a:pPr algn="just"/>
            <a:r>
              <a:rPr lang="fr-FR" sz="2000" dirty="0" smtClean="0"/>
              <a:t>L’article 90 du CDPMM</a:t>
            </a:r>
          </a:p>
          <a:p>
            <a:pPr algn="just"/>
            <a:endParaRPr lang="fr-FR" sz="2000" dirty="0" smtClean="0"/>
          </a:p>
          <a:p>
            <a:pPr algn="just"/>
            <a:r>
              <a:rPr lang="fr-FR" sz="2000" dirty="0"/>
              <a:t>le Conseil constitutionnel a jugé, sans examiner les autres griefs, que la présence, au sein d’une juridiction répressive compétente pour prononcer des peines privatives de liberté d’un fonctionnaire ou d’un militaire soumis à l’autorité hiérarchique du gouvernement, est contraire au principe d’indépendance des juridictions (Art 16 Déclaration des droits de l’homme de 1789). </a:t>
            </a:r>
          </a:p>
          <a:p>
            <a:pPr algn="just"/>
            <a:endParaRPr lang="fr-FR" sz="2000" dirty="0" smtClean="0"/>
          </a:p>
          <a:p>
            <a:pPr algn="just"/>
            <a:endParaRPr lang="fr-FR" sz="2000" dirty="0"/>
          </a:p>
        </p:txBody>
      </p:sp>
      <p:sp>
        <p:nvSpPr>
          <p:cNvPr id="4" name="Espace réservé du pied de page 3"/>
          <p:cNvSpPr>
            <a:spLocks noGrp="1"/>
          </p:cNvSpPr>
          <p:nvPr>
            <p:ph type="ftr" sz="quarter" idx="11"/>
          </p:nvPr>
        </p:nvSpPr>
        <p:spPr/>
        <p:txBody>
          <a:bodyPr/>
          <a:lstStyle/>
          <a:p>
            <a:r>
              <a:rPr lang="fr-FR" dirty="0" smtClean="0"/>
              <a:t>Journée RIPERT - 29 juin 2015 - Paris        </a:t>
            </a:r>
            <a:endParaRPr lang="fr-FR" dirty="0"/>
          </a:p>
        </p:txBody>
      </p:sp>
      <p:sp>
        <p:nvSpPr>
          <p:cNvPr id="5" name="Espace réservé du numéro de diapositive 4"/>
          <p:cNvSpPr>
            <a:spLocks noGrp="1"/>
          </p:cNvSpPr>
          <p:nvPr>
            <p:ph type="sldNum" sz="quarter" idx="12"/>
          </p:nvPr>
        </p:nvSpPr>
        <p:spPr/>
        <p:txBody>
          <a:bodyPr/>
          <a:lstStyle/>
          <a:p>
            <a:fld id="{FFEA2099-38F2-0C44-B015-51F6D5C5551F}" type="slidenum">
              <a:rPr lang="fr-FR" smtClean="0"/>
              <a:t>8</a:t>
            </a:fld>
            <a:endParaRPr lang="fr-FR" dirty="0"/>
          </a:p>
        </p:txBody>
      </p:sp>
    </p:spTree>
    <p:extLst>
      <p:ext uri="{BB962C8B-B14F-4D97-AF65-F5344CB8AC3E}">
        <p14:creationId xmlns:p14="http://schemas.microsoft.com/office/powerpoint/2010/main" val="39305283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599750" y="346902"/>
            <a:ext cx="8237759" cy="2175784"/>
          </a:xfrm>
          <a:prstGeom prst="rect">
            <a:avLst/>
          </a:prstGeom>
        </p:spPr>
      </p:pic>
      <p:sp>
        <p:nvSpPr>
          <p:cNvPr id="4" name="ZoneTexte 3"/>
          <p:cNvSpPr txBox="1"/>
          <p:nvPr/>
        </p:nvSpPr>
        <p:spPr>
          <a:xfrm flipH="1">
            <a:off x="4769866" y="-1040828"/>
            <a:ext cx="1739197" cy="369332"/>
          </a:xfrm>
          <a:prstGeom prst="rect">
            <a:avLst/>
          </a:prstGeom>
          <a:noFill/>
        </p:spPr>
        <p:txBody>
          <a:bodyPr wrap="square" rtlCol="0">
            <a:spAutoFit/>
          </a:bodyPr>
          <a:lstStyle/>
          <a:p>
            <a:r>
              <a:rPr lang="fr-FR" dirty="0" smtClean="0"/>
              <a:t>1. </a:t>
            </a:r>
            <a:endParaRPr lang="fr-FR" dirty="0"/>
          </a:p>
        </p:txBody>
      </p:sp>
      <p:sp>
        <p:nvSpPr>
          <p:cNvPr id="5" name="ZoneTexte 4"/>
          <p:cNvSpPr txBox="1"/>
          <p:nvPr/>
        </p:nvSpPr>
        <p:spPr>
          <a:xfrm>
            <a:off x="3086954" y="3175408"/>
            <a:ext cx="5750555" cy="677108"/>
          </a:xfrm>
          <a:prstGeom prst="rect">
            <a:avLst/>
          </a:prstGeom>
          <a:noFill/>
        </p:spPr>
        <p:txBody>
          <a:bodyPr wrap="square" rtlCol="0">
            <a:spAutoFit/>
          </a:bodyPr>
          <a:lstStyle/>
          <a:p>
            <a:r>
              <a:rPr lang="fr-FR" sz="2000" dirty="0" smtClean="0"/>
              <a:t>2..  LA CREATION DES TRIBUNAUX MARITIMES</a:t>
            </a:r>
          </a:p>
          <a:p>
            <a:r>
              <a:rPr lang="fr-FR" dirty="0" smtClean="0"/>
              <a:t> 	</a:t>
            </a:r>
            <a:endParaRPr lang="fr-FR" dirty="0"/>
          </a:p>
        </p:txBody>
      </p:sp>
      <p:sp>
        <p:nvSpPr>
          <p:cNvPr id="3" name="Espace réservé du pied de page 2"/>
          <p:cNvSpPr>
            <a:spLocks noGrp="1"/>
          </p:cNvSpPr>
          <p:nvPr>
            <p:ph type="ftr" sz="quarter" idx="11"/>
          </p:nvPr>
        </p:nvSpPr>
        <p:spPr/>
        <p:txBody>
          <a:bodyPr/>
          <a:lstStyle/>
          <a:p>
            <a:r>
              <a:rPr lang="fr-FR" dirty="0" smtClean="0"/>
              <a:t>Journée RIPERT - 29 juin 2015 - Paris        </a:t>
            </a:r>
            <a:endParaRPr lang="fr-FR" dirty="0"/>
          </a:p>
        </p:txBody>
      </p:sp>
      <p:sp>
        <p:nvSpPr>
          <p:cNvPr id="6" name="Espace réservé du numéro de diapositive 5"/>
          <p:cNvSpPr>
            <a:spLocks noGrp="1"/>
          </p:cNvSpPr>
          <p:nvPr>
            <p:ph type="sldNum" sz="quarter" idx="12"/>
          </p:nvPr>
        </p:nvSpPr>
        <p:spPr/>
        <p:txBody>
          <a:bodyPr/>
          <a:lstStyle/>
          <a:p>
            <a:fld id="{FFEA2099-38F2-0C44-B015-51F6D5C5551F}" type="slidenum">
              <a:rPr lang="fr-FR" smtClean="0"/>
              <a:t>9</a:t>
            </a:fld>
            <a:endParaRPr lang="fr-FR" dirty="0"/>
          </a:p>
        </p:txBody>
      </p:sp>
    </p:spTree>
    <p:extLst>
      <p:ext uri="{BB962C8B-B14F-4D97-AF65-F5344CB8AC3E}">
        <p14:creationId xmlns:p14="http://schemas.microsoft.com/office/powerpoint/2010/main" val="2494916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17515" y="424318"/>
            <a:ext cx="8229600" cy="1143000"/>
          </a:xfrm>
        </p:spPr>
        <p:txBody>
          <a:bodyPr>
            <a:normAutofit/>
          </a:bodyPr>
          <a:lstStyle/>
          <a:p>
            <a:r>
              <a:rPr lang="fr-FR" sz="2800" dirty="0" smtClean="0"/>
              <a:t>A - Ordonnance </a:t>
            </a:r>
            <a:r>
              <a:rPr lang="fr-FR" sz="2800" dirty="0"/>
              <a:t>n° 2012-1218 du 2 novembre 2012 portant réforme pénale en matière maritime </a:t>
            </a:r>
          </a:p>
        </p:txBody>
      </p:sp>
      <p:sp>
        <p:nvSpPr>
          <p:cNvPr id="3" name="Espace réservé du contenu 2"/>
          <p:cNvSpPr>
            <a:spLocks noGrp="1"/>
          </p:cNvSpPr>
          <p:nvPr>
            <p:ph idx="1"/>
          </p:nvPr>
        </p:nvSpPr>
        <p:spPr/>
        <p:txBody>
          <a:bodyPr>
            <a:normAutofit/>
          </a:bodyPr>
          <a:lstStyle/>
          <a:p>
            <a:pPr algn="just"/>
            <a:r>
              <a:rPr lang="fr-FR" sz="2400" dirty="0"/>
              <a:t>1</a:t>
            </a:r>
            <a:r>
              <a:rPr lang="fr-FR" sz="2400" dirty="0" smtClean="0"/>
              <a:t>/ Premièrement</a:t>
            </a:r>
            <a:r>
              <a:rPr lang="fr-FR" sz="2400" dirty="0"/>
              <a:t>, ce texte </a:t>
            </a:r>
            <a:r>
              <a:rPr lang="fr-FR" sz="2400" b="1" dirty="0"/>
              <a:t>substitue l’appellation «Tribunaux Maritimes» à celle de «tribunaux maritimes commerciaux</a:t>
            </a:r>
            <a:r>
              <a:rPr lang="fr-FR" sz="2400" dirty="0"/>
              <a:t>». </a:t>
            </a:r>
          </a:p>
          <a:p>
            <a:pPr algn="just"/>
            <a:r>
              <a:rPr lang="fr-FR" sz="2400" dirty="0"/>
              <a:t>2/ 	</a:t>
            </a:r>
            <a:r>
              <a:rPr lang="fr-FR" sz="2400" b="1" dirty="0"/>
              <a:t>Il précise la notion d’infraction maritime sur la base des conventions internationales en </a:t>
            </a:r>
            <a:r>
              <a:rPr lang="fr-FR" sz="2400" b="1" dirty="0" smtClean="0"/>
              <a:t>vigueur.</a:t>
            </a:r>
          </a:p>
          <a:p>
            <a:pPr algn="just"/>
            <a:r>
              <a:rPr lang="fr-FR" sz="2400" b="1" dirty="0" smtClean="0"/>
              <a:t>3/ Composition de trois magistrats du TGI et deux assesseurs maritimes.</a:t>
            </a:r>
          </a:p>
          <a:p>
            <a:pPr algn="just"/>
            <a:r>
              <a:rPr lang="fr-FR" sz="2400" b="1" dirty="0" smtClean="0"/>
              <a:t>4</a:t>
            </a:r>
            <a:r>
              <a:rPr lang="fr-FR" sz="2400" dirty="0" smtClean="0"/>
              <a:t>/  Instauration de la procédure d’appel des décisions.</a:t>
            </a:r>
          </a:p>
          <a:p>
            <a:pPr algn="just"/>
            <a:r>
              <a:rPr lang="fr-FR" sz="2400" dirty="0" smtClean="0"/>
              <a:t>5/ Dispositif répressif renforcé à l’encontre de toute personne ayant un pouvoir de contrôle ou de direction du navire.</a:t>
            </a:r>
          </a:p>
          <a:p>
            <a:pPr algn="just"/>
            <a:r>
              <a:rPr lang="fr-FR" sz="2400" dirty="0" smtClean="0"/>
              <a:t>6/ Des sanctions pénales revues.</a:t>
            </a:r>
            <a:endParaRPr lang="fr-FR" sz="2400" dirty="0"/>
          </a:p>
        </p:txBody>
      </p:sp>
      <p:sp>
        <p:nvSpPr>
          <p:cNvPr id="4" name="Espace réservé du pied de page 3"/>
          <p:cNvSpPr>
            <a:spLocks noGrp="1"/>
          </p:cNvSpPr>
          <p:nvPr>
            <p:ph type="ftr" sz="quarter" idx="11"/>
          </p:nvPr>
        </p:nvSpPr>
        <p:spPr/>
        <p:txBody>
          <a:bodyPr/>
          <a:lstStyle/>
          <a:p>
            <a:r>
              <a:rPr lang="fr-FR" dirty="0" smtClean="0"/>
              <a:t>Journée RIPERT - 29 juin 2015 - Paris        </a:t>
            </a:r>
            <a:endParaRPr lang="fr-FR" dirty="0"/>
          </a:p>
        </p:txBody>
      </p:sp>
      <p:sp>
        <p:nvSpPr>
          <p:cNvPr id="5" name="Espace réservé du numéro de diapositive 4"/>
          <p:cNvSpPr>
            <a:spLocks noGrp="1"/>
          </p:cNvSpPr>
          <p:nvPr>
            <p:ph type="sldNum" sz="quarter" idx="12"/>
          </p:nvPr>
        </p:nvSpPr>
        <p:spPr/>
        <p:txBody>
          <a:bodyPr/>
          <a:lstStyle/>
          <a:p>
            <a:fld id="{FFEA2099-38F2-0C44-B015-51F6D5C5551F}" type="slidenum">
              <a:rPr lang="fr-FR" smtClean="0"/>
              <a:t>10</a:t>
            </a:fld>
            <a:endParaRPr lang="fr-FR" dirty="0"/>
          </a:p>
        </p:txBody>
      </p:sp>
    </p:spTree>
    <p:extLst>
      <p:ext uri="{BB962C8B-B14F-4D97-AF65-F5344CB8AC3E}">
        <p14:creationId xmlns:p14="http://schemas.microsoft.com/office/powerpoint/2010/main" val="12492339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899627" y="882058"/>
            <a:ext cx="4227389" cy="369332"/>
          </a:xfrm>
          <a:prstGeom prst="rect">
            <a:avLst/>
          </a:prstGeom>
          <a:noFill/>
        </p:spPr>
        <p:txBody>
          <a:bodyPr wrap="none" rtlCol="0">
            <a:spAutoFit/>
          </a:bodyPr>
          <a:lstStyle/>
          <a:p>
            <a:r>
              <a:rPr lang="fr-FR" dirty="0" smtClean="0"/>
              <a:t>6/ Implantation de six Tribunaux maritimes</a:t>
            </a:r>
            <a:endParaRPr lang="fr-FR" dirty="0"/>
          </a:p>
        </p:txBody>
      </p:sp>
      <p:graphicFrame>
        <p:nvGraphicFramePr>
          <p:cNvPr id="4" name="Objet 3"/>
          <p:cNvGraphicFramePr>
            <a:graphicFrameLocks noChangeAspect="1"/>
          </p:cNvGraphicFramePr>
          <p:nvPr>
            <p:extLst>
              <p:ext uri="{D42A27DB-BD31-4B8C-83A1-F6EECF244321}">
                <p14:modId xmlns:p14="http://schemas.microsoft.com/office/powerpoint/2010/main" val="69753999"/>
              </p:ext>
            </p:extLst>
          </p:nvPr>
        </p:nvGraphicFramePr>
        <p:xfrm>
          <a:off x="1651000" y="1446575"/>
          <a:ext cx="5842000" cy="4710189"/>
        </p:xfrm>
        <a:graphic>
          <a:graphicData uri="http://schemas.openxmlformats.org/presentationml/2006/ole">
            <mc:AlternateContent xmlns:mc="http://schemas.openxmlformats.org/markup-compatibility/2006">
              <mc:Choice xmlns:v="urn:schemas-microsoft-com:vml" Requires="v">
                <p:oleObj spid="_x0000_s3089" name="Document" r:id="rId4" imgW="5842000" imgH="3111500" progId="Word.Document.12">
                  <p:embed/>
                </p:oleObj>
              </mc:Choice>
              <mc:Fallback>
                <p:oleObj name="Document" r:id="rId4" imgW="5842000" imgH="3111500" progId="Word.Document.12">
                  <p:embed/>
                  <p:pic>
                    <p:nvPicPr>
                      <p:cNvPr id="0" name=""/>
                      <p:cNvPicPr/>
                      <p:nvPr/>
                    </p:nvPicPr>
                    <p:blipFill>
                      <a:blip r:embed="rId5"/>
                      <a:stretch>
                        <a:fillRect/>
                      </a:stretch>
                    </p:blipFill>
                    <p:spPr>
                      <a:xfrm>
                        <a:off x="1651000" y="1446575"/>
                        <a:ext cx="5842000" cy="4710189"/>
                      </a:xfrm>
                      <a:prstGeom prst="rect">
                        <a:avLst/>
                      </a:prstGeom>
                    </p:spPr>
                  </p:pic>
                </p:oleObj>
              </mc:Fallback>
            </mc:AlternateContent>
          </a:graphicData>
        </a:graphic>
      </p:graphicFrame>
      <p:sp>
        <p:nvSpPr>
          <p:cNvPr id="5" name="Espace réservé du pied de page 4"/>
          <p:cNvSpPr>
            <a:spLocks noGrp="1"/>
          </p:cNvSpPr>
          <p:nvPr>
            <p:ph type="ftr" sz="quarter" idx="11"/>
          </p:nvPr>
        </p:nvSpPr>
        <p:spPr/>
        <p:txBody>
          <a:bodyPr/>
          <a:lstStyle/>
          <a:p>
            <a:r>
              <a:rPr lang="fr-FR" dirty="0" smtClean="0"/>
              <a:t>Journée RIPERT - 29 juin 2015 - Paris        </a:t>
            </a:r>
            <a:endParaRPr lang="fr-FR" dirty="0"/>
          </a:p>
        </p:txBody>
      </p:sp>
      <p:sp>
        <p:nvSpPr>
          <p:cNvPr id="6" name="Espace réservé du numéro de diapositive 5"/>
          <p:cNvSpPr>
            <a:spLocks noGrp="1"/>
          </p:cNvSpPr>
          <p:nvPr>
            <p:ph type="sldNum" sz="quarter" idx="12"/>
          </p:nvPr>
        </p:nvSpPr>
        <p:spPr/>
        <p:txBody>
          <a:bodyPr/>
          <a:lstStyle/>
          <a:p>
            <a:fld id="{FFEA2099-38F2-0C44-B015-51F6D5C5551F}" type="slidenum">
              <a:rPr lang="fr-FR" smtClean="0"/>
              <a:t>11</a:t>
            </a:fld>
            <a:endParaRPr lang="fr-FR" dirty="0"/>
          </a:p>
        </p:txBody>
      </p:sp>
    </p:spTree>
    <p:extLst>
      <p:ext uri="{BB962C8B-B14F-4D97-AF65-F5344CB8AC3E}">
        <p14:creationId xmlns:p14="http://schemas.microsoft.com/office/powerpoint/2010/main" val="16078895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2057400" y="0"/>
            <a:ext cx="5007291" cy="6858000"/>
          </a:xfrm>
          <a:prstGeom prst="rect">
            <a:avLst/>
          </a:prstGeom>
        </p:spPr>
      </p:pic>
      <p:sp>
        <p:nvSpPr>
          <p:cNvPr id="3" name="Espace réservé du pied de page 2"/>
          <p:cNvSpPr>
            <a:spLocks noGrp="1"/>
          </p:cNvSpPr>
          <p:nvPr>
            <p:ph type="ftr" sz="quarter" idx="11"/>
          </p:nvPr>
        </p:nvSpPr>
        <p:spPr/>
        <p:txBody>
          <a:bodyPr/>
          <a:lstStyle/>
          <a:p>
            <a:r>
              <a:rPr lang="fr-FR" dirty="0" smtClean="0"/>
              <a:t>Journée RIPERT - 29 juin 2015 - Paris        </a:t>
            </a:r>
            <a:endParaRPr lang="fr-FR" dirty="0"/>
          </a:p>
        </p:txBody>
      </p:sp>
      <p:sp>
        <p:nvSpPr>
          <p:cNvPr id="4" name="Espace réservé du numéro de diapositive 3"/>
          <p:cNvSpPr>
            <a:spLocks noGrp="1"/>
          </p:cNvSpPr>
          <p:nvPr>
            <p:ph type="sldNum" sz="quarter" idx="12"/>
          </p:nvPr>
        </p:nvSpPr>
        <p:spPr/>
        <p:txBody>
          <a:bodyPr/>
          <a:lstStyle/>
          <a:p>
            <a:fld id="{FFEA2099-38F2-0C44-B015-51F6D5C5551F}" type="slidenum">
              <a:rPr lang="fr-FR" smtClean="0"/>
              <a:t>12</a:t>
            </a:fld>
            <a:endParaRPr lang="fr-FR" dirty="0"/>
          </a:p>
        </p:txBody>
      </p:sp>
    </p:spTree>
    <p:extLst>
      <p:ext uri="{BB962C8B-B14F-4D97-AF65-F5344CB8AC3E}">
        <p14:creationId xmlns:p14="http://schemas.microsoft.com/office/powerpoint/2010/main" val="29662289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dirty="0"/>
              <a:t>B / LES DECRETS D’APPLICATION</a:t>
            </a:r>
            <a:r>
              <a:rPr lang="fr-FR" b="1" dirty="0"/>
              <a:t/>
            </a:r>
            <a:br>
              <a:rPr lang="fr-FR" b="1" dirty="0"/>
            </a:br>
            <a:endParaRPr lang="fr-FR" dirty="0"/>
          </a:p>
        </p:txBody>
      </p:sp>
      <p:sp>
        <p:nvSpPr>
          <p:cNvPr id="5" name="Espace réservé du contenu 4"/>
          <p:cNvSpPr>
            <a:spLocks noGrp="1"/>
          </p:cNvSpPr>
          <p:nvPr>
            <p:ph idx="1"/>
          </p:nvPr>
        </p:nvSpPr>
        <p:spPr/>
        <p:txBody>
          <a:bodyPr/>
          <a:lstStyle/>
          <a:p>
            <a:pPr algn="just"/>
            <a:r>
              <a:rPr lang="fr-FR" sz="2800" b="1" dirty="0"/>
              <a:t>Décret n° 2015-261 du 5 mars 2015 relatif au fonctionnement et à l'organisation des tribunaux </a:t>
            </a:r>
            <a:r>
              <a:rPr lang="fr-FR" sz="2800" b="1" dirty="0" smtClean="0"/>
              <a:t>maritimes.</a:t>
            </a:r>
          </a:p>
          <a:p>
            <a:pPr algn="just"/>
            <a:r>
              <a:rPr lang="fr-FR" sz="2800" dirty="0"/>
              <a:t>Un arrêté du 2 mars 2015 fixe </a:t>
            </a:r>
            <a:r>
              <a:rPr lang="fr-FR" sz="2800" b="1" dirty="0"/>
              <a:t>le nombre </a:t>
            </a:r>
            <a:r>
              <a:rPr lang="fr-FR" sz="2800" b="1" dirty="0" smtClean="0"/>
              <a:t>d'assesseurs</a:t>
            </a:r>
            <a:r>
              <a:rPr lang="fr-FR" sz="2800" dirty="0" smtClean="0"/>
              <a:t>.</a:t>
            </a:r>
            <a:r>
              <a:rPr lang="fr-FR" sz="2800" dirty="0"/>
              <a:t> </a:t>
            </a:r>
            <a:endParaRPr lang="fr-FR" sz="2800" dirty="0" smtClean="0"/>
          </a:p>
          <a:p>
            <a:pPr algn="just"/>
            <a:r>
              <a:rPr lang="fr-FR" sz="2800" dirty="0"/>
              <a:t>U</a:t>
            </a:r>
            <a:r>
              <a:rPr lang="fr-FR" sz="2800" dirty="0" smtClean="0"/>
              <a:t>n </a:t>
            </a:r>
            <a:r>
              <a:rPr lang="fr-FR" sz="2800" dirty="0"/>
              <a:t>arrêté du 11 mars 2015 fixe </a:t>
            </a:r>
            <a:r>
              <a:rPr lang="fr-FR" sz="2800" b="1" dirty="0"/>
              <a:t>le contenu du dossier de candidature aux fonctions d'assesseur maritime</a:t>
            </a:r>
            <a:r>
              <a:rPr lang="fr-FR" sz="2800" dirty="0"/>
              <a:t> </a:t>
            </a:r>
            <a:endParaRPr lang="fr-FR" sz="2800" dirty="0" smtClean="0"/>
          </a:p>
          <a:p>
            <a:endParaRPr lang="fr-FR" dirty="0" smtClean="0"/>
          </a:p>
          <a:p>
            <a:endParaRPr lang="fr-FR" b="1" dirty="0" smtClean="0"/>
          </a:p>
          <a:p>
            <a:endParaRPr lang="fr-FR" dirty="0"/>
          </a:p>
          <a:p>
            <a:endParaRPr lang="fr-FR" dirty="0"/>
          </a:p>
        </p:txBody>
      </p:sp>
      <p:sp>
        <p:nvSpPr>
          <p:cNvPr id="6" name="Espace réservé du pied de page 5"/>
          <p:cNvSpPr>
            <a:spLocks noGrp="1"/>
          </p:cNvSpPr>
          <p:nvPr>
            <p:ph type="ftr" sz="quarter" idx="11"/>
          </p:nvPr>
        </p:nvSpPr>
        <p:spPr/>
        <p:txBody>
          <a:bodyPr/>
          <a:lstStyle/>
          <a:p>
            <a:r>
              <a:rPr lang="fr-FR" dirty="0" smtClean="0"/>
              <a:t>Journée RIPERT - 29 juin 2015 - Paris        </a:t>
            </a:r>
            <a:endParaRPr lang="fr-FR" dirty="0"/>
          </a:p>
        </p:txBody>
      </p:sp>
      <p:sp>
        <p:nvSpPr>
          <p:cNvPr id="7" name="Espace réservé du numéro de diapositive 6"/>
          <p:cNvSpPr>
            <a:spLocks noGrp="1"/>
          </p:cNvSpPr>
          <p:nvPr>
            <p:ph type="sldNum" sz="quarter" idx="12"/>
          </p:nvPr>
        </p:nvSpPr>
        <p:spPr/>
        <p:txBody>
          <a:bodyPr/>
          <a:lstStyle/>
          <a:p>
            <a:fld id="{FFEA2099-38F2-0C44-B015-51F6D5C5551F}" type="slidenum">
              <a:rPr lang="fr-FR" smtClean="0"/>
              <a:t>13</a:t>
            </a:fld>
            <a:endParaRPr lang="fr-FR" dirty="0"/>
          </a:p>
        </p:txBody>
      </p:sp>
    </p:spTree>
    <p:extLst>
      <p:ext uri="{BB962C8B-B14F-4D97-AF65-F5344CB8AC3E}">
        <p14:creationId xmlns:p14="http://schemas.microsoft.com/office/powerpoint/2010/main" val="6223145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64223" y="2274838"/>
            <a:ext cx="5693777" cy="2308324"/>
          </a:xfrm>
          <a:prstGeom prst="rect">
            <a:avLst/>
          </a:prstGeom>
        </p:spPr>
        <p:txBody>
          <a:bodyPr wrap="square">
            <a:spAutoFit/>
          </a:bodyPr>
          <a:lstStyle/>
          <a:p>
            <a:r>
              <a:rPr lang="fr-FR" dirty="0"/>
              <a:t>Les six tribunaux maritimes ont donc ainsi composés :</a:t>
            </a:r>
          </a:p>
          <a:p>
            <a:pPr lvl="0"/>
            <a:endParaRPr lang="fr-FR" b="1" dirty="0" smtClean="0"/>
          </a:p>
          <a:p>
            <a:pPr lvl="0"/>
            <a:r>
              <a:rPr lang="fr-FR" b="1" dirty="0" smtClean="0"/>
              <a:t>Le </a:t>
            </a:r>
            <a:r>
              <a:rPr lang="fr-FR" b="1" dirty="0"/>
              <a:t>Havre</a:t>
            </a:r>
            <a:r>
              <a:rPr lang="fr-FR" dirty="0"/>
              <a:t> (8 assesseurs) ;</a:t>
            </a:r>
          </a:p>
          <a:p>
            <a:pPr lvl="0"/>
            <a:r>
              <a:rPr lang="fr-FR" b="1" dirty="0"/>
              <a:t>Brest</a:t>
            </a:r>
            <a:r>
              <a:rPr lang="fr-FR" dirty="0"/>
              <a:t> (8 assesseurs) ;</a:t>
            </a:r>
          </a:p>
          <a:p>
            <a:pPr lvl="0"/>
            <a:r>
              <a:rPr lang="fr-FR" b="1" dirty="0"/>
              <a:t>Bordeaux</a:t>
            </a:r>
            <a:r>
              <a:rPr lang="fr-FR" dirty="0"/>
              <a:t> (8 assesseurs) ;</a:t>
            </a:r>
          </a:p>
          <a:p>
            <a:pPr lvl="0"/>
            <a:r>
              <a:rPr lang="fr-FR" b="1" dirty="0"/>
              <a:t>Marseille</a:t>
            </a:r>
            <a:r>
              <a:rPr lang="fr-FR" dirty="0"/>
              <a:t> (8 assesseurs) ;</a:t>
            </a:r>
          </a:p>
          <a:p>
            <a:pPr lvl="0"/>
            <a:r>
              <a:rPr lang="fr-FR" b="1" dirty="0"/>
              <a:t>Cayenne</a:t>
            </a:r>
            <a:r>
              <a:rPr lang="fr-FR" dirty="0"/>
              <a:t> (9 assesseurs) ; </a:t>
            </a:r>
          </a:p>
          <a:p>
            <a:r>
              <a:rPr lang="fr-FR" b="1" dirty="0"/>
              <a:t>Saint-Denis</a:t>
            </a:r>
            <a:r>
              <a:rPr lang="fr-FR" dirty="0"/>
              <a:t> (6 assesseurs). </a:t>
            </a:r>
          </a:p>
        </p:txBody>
      </p:sp>
      <p:sp>
        <p:nvSpPr>
          <p:cNvPr id="3" name="Espace réservé du pied de page 2"/>
          <p:cNvSpPr>
            <a:spLocks noGrp="1"/>
          </p:cNvSpPr>
          <p:nvPr>
            <p:ph type="ftr" sz="quarter" idx="11"/>
          </p:nvPr>
        </p:nvSpPr>
        <p:spPr/>
        <p:txBody>
          <a:bodyPr/>
          <a:lstStyle/>
          <a:p>
            <a:r>
              <a:rPr lang="fr-FR" dirty="0" smtClean="0"/>
              <a:t>Journée RIPERT - 29 juin 2015 - Paris        </a:t>
            </a:r>
            <a:endParaRPr lang="fr-FR" dirty="0"/>
          </a:p>
        </p:txBody>
      </p:sp>
      <p:sp>
        <p:nvSpPr>
          <p:cNvPr id="4" name="Espace réservé du numéro de diapositive 3"/>
          <p:cNvSpPr>
            <a:spLocks noGrp="1"/>
          </p:cNvSpPr>
          <p:nvPr>
            <p:ph type="sldNum" sz="quarter" idx="12"/>
          </p:nvPr>
        </p:nvSpPr>
        <p:spPr/>
        <p:txBody>
          <a:bodyPr/>
          <a:lstStyle/>
          <a:p>
            <a:fld id="{FFEA2099-38F2-0C44-B015-51F6D5C5551F}" type="slidenum">
              <a:rPr lang="fr-FR" smtClean="0"/>
              <a:t>14</a:t>
            </a:fld>
            <a:endParaRPr lang="fr-FR" dirty="0"/>
          </a:p>
        </p:txBody>
      </p:sp>
    </p:spTree>
    <p:extLst>
      <p:ext uri="{BB962C8B-B14F-4D97-AF65-F5344CB8AC3E}">
        <p14:creationId xmlns:p14="http://schemas.microsoft.com/office/powerpoint/2010/main" val="30502650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599750" y="346902"/>
            <a:ext cx="8237759" cy="2175784"/>
          </a:xfrm>
          <a:prstGeom prst="rect">
            <a:avLst/>
          </a:prstGeom>
        </p:spPr>
      </p:pic>
      <p:sp>
        <p:nvSpPr>
          <p:cNvPr id="4" name="ZoneTexte 3"/>
          <p:cNvSpPr txBox="1"/>
          <p:nvPr/>
        </p:nvSpPr>
        <p:spPr>
          <a:xfrm flipH="1">
            <a:off x="4769866" y="-1040828"/>
            <a:ext cx="1739197" cy="369332"/>
          </a:xfrm>
          <a:prstGeom prst="rect">
            <a:avLst/>
          </a:prstGeom>
          <a:noFill/>
        </p:spPr>
        <p:txBody>
          <a:bodyPr wrap="square" rtlCol="0">
            <a:spAutoFit/>
          </a:bodyPr>
          <a:lstStyle/>
          <a:p>
            <a:r>
              <a:rPr lang="fr-FR" dirty="0" smtClean="0"/>
              <a:t>1. </a:t>
            </a:r>
            <a:endParaRPr lang="fr-FR" dirty="0"/>
          </a:p>
        </p:txBody>
      </p:sp>
      <p:sp>
        <p:nvSpPr>
          <p:cNvPr id="5" name="ZoneTexte 4"/>
          <p:cNvSpPr txBox="1"/>
          <p:nvPr/>
        </p:nvSpPr>
        <p:spPr>
          <a:xfrm>
            <a:off x="2769439" y="3175408"/>
            <a:ext cx="5750555" cy="646331"/>
          </a:xfrm>
          <a:prstGeom prst="rect">
            <a:avLst/>
          </a:prstGeom>
          <a:noFill/>
        </p:spPr>
        <p:txBody>
          <a:bodyPr wrap="square" rtlCol="0">
            <a:spAutoFit/>
          </a:bodyPr>
          <a:lstStyle/>
          <a:p>
            <a:r>
              <a:rPr lang="fr-FR" dirty="0"/>
              <a:t>3</a:t>
            </a:r>
            <a:r>
              <a:rPr lang="fr-FR" dirty="0" smtClean="0"/>
              <a:t>.  ORGANISATION ET COMPETENCE DES TM</a:t>
            </a:r>
          </a:p>
          <a:p>
            <a:r>
              <a:rPr lang="fr-FR" dirty="0" smtClean="0"/>
              <a:t> </a:t>
            </a:r>
            <a:endParaRPr lang="fr-FR" dirty="0"/>
          </a:p>
        </p:txBody>
      </p:sp>
      <p:sp>
        <p:nvSpPr>
          <p:cNvPr id="3" name="Espace réservé du pied de page 2"/>
          <p:cNvSpPr>
            <a:spLocks noGrp="1"/>
          </p:cNvSpPr>
          <p:nvPr>
            <p:ph type="ftr" sz="quarter" idx="11"/>
          </p:nvPr>
        </p:nvSpPr>
        <p:spPr/>
        <p:txBody>
          <a:bodyPr/>
          <a:lstStyle/>
          <a:p>
            <a:r>
              <a:rPr lang="fr-FR" dirty="0" smtClean="0"/>
              <a:t>Journée RIPERT - 29 juin 2015 - Paris        </a:t>
            </a:r>
            <a:endParaRPr lang="fr-FR" dirty="0"/>
          </a:p>
        </p:txBody>
      </p:sp>
      <p:sp>
        <p:nvSpPr>
          <p:cNvPr id="6" name="Espace réservé du numéro de diapositive 5"/>
          <p:cNvSpPr>
            <a:spLocks noGrp="1"/>
          </p:cNvSpPr>
          <p:nvPr>
            <p:ph type="sldNum" sz="quarter" idx="12"/>
          </p:nvPr>
        </p:nvSpPr>
        <p:spPr/>
        <p:txBody>
          <a:bodyPr/>
          <a:lstStyle/>
          <a:p>
            <a:fld id="{FFEA2099-38F2-0C44-B015-51F6D5C5551F}" type="slidenum">
              <a:rPr lang="fr-FR" smtClean="0"/>
              <a:t>15</a:t>
            </a:fld>
            <a:endParaRPr lang="fr-FR" dirty="0"/>
          </a:p>
        </p:txBody>
      </p:sp>
    </p:spTree>
    <p:extLst>
      <p:ext uri="{BB962C8B-B14F-4D97-AF65-F5344CB8AC3E}">
        <p14:creationId xmlns:p14="http://schemas.microsoft.com/office/powerpoint/2010/main" val="2494916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dirty="0" smtClean="0"/>
              <a:t>A – </a:t>
            </a:r>
            <a:r>
              <a:rPr lang="fr-FR" sz="3600" dirty="0"/>
              <a:t>L</a:t>
            </a:r>
            <a:r>
              <a:rPr lang="fr-FR" sz="3600" dirty="0" smtClean="0"/>
              <a:t>A COMPOSITION DES TM</a:t>
            </a:r>
            <a:endParaRPr lang="fr-FR" sz="3600" dirty="0"/>
          </a:p>
        </p:txBody>
      </p:sp>
      <p:sp>
        <p:nvSpPr>
          <p:cNvPr id="3" name="Espace réservé du contenu 2"/>
          <p:cNvSpPr>
            <a:spLocks noGrp="1"/>
          </p:cNvSpPr>
          <p:nvPr>
            <p:ph idx="1"/>
          </p:nvPr>
        </p:nvSpPr>
        <p:spPr/>
        <p:txBody>
          <a:bodyPr>
            <a:normAutofit fontScale="62500" lnSpcReduction="20000"/>
          </a:bodyPr>
          <a:lstStyle/>
          <a:p>
            <a:pPr marL="0" indent="0">
              <a:spcAft>
                <a:spcPts val="0"/>
              </a:spcAft>
              <a:buNone/>
            </a:pPr>
            <a:r>
              <a:rPr lang="fr-FR" dirty="0" smtClean="0">
                <a:ea typeface="ＭＳ 明朝"/>
                <a:cs typeface="Times New Roman"/>
              </a:rPr>
              <a:t>1/ La désignation des juges</a:t>
            </a:r>
          </a:p>
          <a:p>
            <a:pPr>
              <a:spcAft>
                <a:spcPts val="0"/>
              </a:spcAft>
            </a:pPr>
            <a:endParaRPr lang="fr-FR" dirty="0">
              <a:ea typeface="ＭＳ 明朝"/>
              <a:cs typeface="Times New Roman"/>
            </a:endParaRPr>
          </a:p>
          <a:p>
            <a:pPr>
              <a:spcAft>
                <a:spcPts val="0"/>
              </a:spcAft>
            </a:pPr>
            <a:r>
              <a:rPr lang="fr-FR" dirty="0" smtClean="0">
                <a:ea typeface="ＭＳ 明朝"/>
                <a:cs typeface="Times New Roman"/>
              </a:rPr>
              <a:t>Article </a:t>
            </a:r>
            <a:r>
              <a:rPr lang="fr-FR" dirty="0">
                <a:ea typeface="ＭＳ 明朝"/>
                <a:cs typeface="Times New Roman"/>
              </a:rPr>
              <a:t>1 dispose </a:t>
            </a:r>
            <a:r>
              <a:rPr lang="fr-FR" dirty="0" smtClean="0">
                <a:ea typeface="ＭＳ 明朝"/>
                <a:cs typeface="Times New Roman"/>
              </a:rPr>
              <a:t>:</a:t>
            </a:r>
            <a:r>
              <a:rPr lang="fr-FR" dirty="0">
                <a:ea typeface="ＭＳ 明朝"/>
                <a:cs typeface="Times New Roman"/>
              </a:rPr>
              <a:t> </a:t>
            </a:r>
            <a:endParaRPr lang="fr-FR" sz="3600" dirty="0">
              <a:ea typeface="ＭＳ 明朝"/>
              <a:cs typeface="Times New Roman"/>
            </a:endParaRPr>
          </a:p>
          <a:p>
            <a:pPr lvl="1" algn="just"/>
            <a:r>
              <a:rPr lang="fr-FR" dirty="0">
                <a:ea typeface="ＭＳ 明朝"/>
                <a:cs typeface="Times New Roman"/>
              </a:rPr>
              <a:t>Le président du tribunal maritime et ses deux assesseurs magistrats sont désignés par ordonnance du président du tribunal de grande instance ou du tribunal de première instance auprès duquel est institué le tribunal maritime, après avis de l'assemblée générale des magistrats du siège.</a:t>
            </a:r>
          </a:p>
          <a:p>
            <a:pPr lvl="1" algn="just"/>
            <a:r>
              <a:rPr lang="fr-FR" dirty="0">
                <a:ea typeface="ＭＳ 明朝"/>
                <a:cs typeface="Times New Roman"/>
              </a:rPr>
              <a:t>En cas d'empêchement ou de cessation de fonctions du président, la présidence du tribunal maritime est assurée par le magistrat assesseur le plus ancien dans le grade le plus élevé. Le magistrat assesseur absent ou empêché est remplacé par un magistrat suppléant désigné par ordonnance du président du tribunal de grande instance ou du tribunal de première instance, jusqu'à la désignation d'un magistrat titulaire conformément aux dispositions du premier alinéa</a:t>
            </a:r>
            <a:r>
              <a:rPr lang="fr-FR" dirty="0" smtClean="0">
                <a:ea typeface="ＭＳ 明朝"/>
                <a:cs typeface="Times New Roman"/>
              </a:rPr>
              <a:t>.</a:t>
            </a:r>
            <a:r>
              <a:rPr lang="fr-FR" dirty="0">
                <a:ea typeface="ＭＳ 明朝"/>
                <a:cs typeface="Times New Roman"/>
              </a:rPr>
              <a:t> </a:t>
            </a:r>
          </a:p>
          <a:p>
            <a:pPr algn="just">
              <a:spcAft>
                <a:spcPts val="0"/>
              </a:spcAft>
            </a:pPr>
            <a:r>
              <a:rPr lang="fr-FR" dirty="0">
                <a:ea typeface="ＭＳ 明朝"/>
                <a:cs typeface="Times New Roman"/>
              </a:rPr>
              <a:t>Article 2  précise que le greffe du tribunal maritime est le greffe du tribunal de grande instance ou du tribunal de première instance auprès duquel cette juridiction est instituée</a:t>
            </a:r>
            <a:r>
              <a:rPr lang="fr-FR" dirty="0" smtClean="0">
                <a:ea typeface="ＭＳ 明朝"/>
                <a:cs typeface="Times New Roman"/>
              </a:rPr>
              <a:t>.</a:t>
            </a:r>
            <a:endParaRPr lang="fr-FR" sz="3600" dirty="0">
              <a:ea typeface="ＭＳ 明朝"/>
              <a:cs typeface="Times New Roman"/>
            </a:endParaRPr>
          </a:p>
        </p:txBody>
      </p:sp>
      <p:sp>
        <p:nvSpPr>
          <p:cNvPr id="4" name="Espace réservé du pied de page 3"/>
          <p:cNvSpPr>
            <a:spLocks noGrp="1"/>
          </p:cNvSpPr>
          <p:nvPr>
            <p:ph type="ftr" sz="quarter" idx="11"/>
          </p:nvPr>
        </p:nvSpPr>
        <p:spPr/>
        <p:txBody>
          <a:bodyPr/>
          <a:lstStyle/>
          <a:p>
            <a:r>
              <a:rPr lang="fr-FR" dirty="0" smtClean="0"/>
              <a:t>Journée RIPERT - 29 juin 2015 - Paris        </a:t>
            </a:r>
            <a:endParaRPr lang="fr-FR" dirty="0"/>
          </a:p>
        </p:txBody>
      </p:sp>
      <p:sp>
        <p:nvSpPr>
          <p:cNvPr id="5" name="Espace réservé du numéro de diapositive 4"/>
          <p:cNvSpPr>
            <a:spLocks noGrp="1"/>
          </p:cNvSpPr>
          <p:nvPr>
            <p:ph type="sldNum" sz="quarter" idx="12"/>
          </p:nvPr>
        </p:nvSpPr>
        <p:spPr/>
        <p:txBody>
          <a:bodyPr/>
          <a:lstStyle/>
          <a:p>
            <a:fld id="{FFEA2099-38F2-0C44-B015-51F6D5C5551F}" type="slidenum">
              <a:rPr lang="fr-FR" smtClean="0"/>
              <a:t>16</a:t>
            </a:fld>
            <a:endParaRPr lang="fr-FR" dirty="0"/>
          </a:p>
        </p:txBody>
      </p:sp>
    </p:spTree>
    <p:extLst>
      <p:ext uri="{BB962C8B-B14F-4D97-AF65-F5344CB8AC3E}">
        <p14:creationId xmlns:p14="http://schemas.microsoft.com/office/powerpoint/2010/main" val="31902026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17515" y="1058469"/>
            <a:ext cx="8202479" cy="9233295"/>
          </a:xfrm>
          <a:prstGeom prst="rect">
            <a:avLst/>
          </a:prstGeom>
          <a:noFill/>
        </p:spPr>
        <p:txBody>
          <a:bodyPr wrap="square" rtlCol="0">
            <a:spAutoFit/>
          </a:bodyPr>
          <a:lstStyle/>
          <a:p>
            <a:r>
              <a:rPr lang="fr-FR" dirty="0" smtClean="0"/>
              <a:t>2/ La désignation des assesseurs maritimes</a:t>
            </a:r>
          </a:p>
          <a:p>
            <a:endParaRPr lang="fr-FR" dirty="0"/>
          </a:p>
          <a:p>
            <a:pPr lvl="0"/>
            <a:r>
              <a:rPr lang="fr-FR" dirty="0" smtClean="0"/>
              <a:t>Les conditions à remplir:</a:t>
            </a:r>
          </a:p>
          <a:p>
            <a:pPr lvl="0"/>
            <a:r>
              <a:rPr lang="fr-FR" dirty="0" smtClean="0"/>
              <a:t>- être </a:t>
            </a:r>
            <a:r>
              <a:rPr lang="fr-FR" dirty="0"/>
              <a:t>âgés de plus de trente ans et de nationalité française,</a:t>
            </a:r>
          </a:p>
          <a:p>
            <a:pPr lvl="0"/>
            <a:r>
              <a:rPr lang="fr-FR" dirty="0" smtClean="0"/>
              <a:t>- jouir </a:t>
            </a:r>
            <a:r>
              <a:rPr lang="fr-FR" dirty="0"/>
              <a:t>de leurs droits civils, civiques et de famille,</a:t>
            </a:r>
          </a:p>
          <a:p>
            <a:pPr lvl="0"/>
            <a:r>
              <a:rPr lang="fr-FR" dirty="0" smtClean="0"/>
              <a:t>- résider </a:t>
            </a:r>
            <a:r>
              <a:rPr lang="fr-FR" dirty="0"/>
              <a:t>dans le ressort du TM.</a:t>
            </a:r>
          </a:p>
          <a:p>
            <a:pPr lvl="0"/>
            <a:r>
              <a:rPr lang="fr-FR" dirty="0" smtClean="0"/>
              <a:t>- expérience </a:t>
            </a:r>
            <a:r>
              <a:rPr lang="fr-FR" dirty="0"/>
              <a:t>de la navigation maritime dans les dix années précédant </a:t>
            </a:r>
            <a:r>
              <a:rPr lang="fr-FR" dirty="0" smtClean="0"/>
              <a:t>la prise </a:t>
            </a:r>
            <a:r>
              <a:rPr lang="fr-FR" dirty="0"/>
              <a:t>de fonction.</a:t>
            </a:r>
          </a:p>
          <a:p>
            <a:pPr lvl="0"/>
            <a:r>
              <a:rPr lang="fr-FR" dirty="0"/>
              <a:t>N</a:t>
            </a:r>
            <a:r>
              <a:rPr lang="fr-FR" dirty="0" smtClean="0"/>
              <a:t>e </a:t>
            </a:r>
            <a:r>
              <a:rPr lang="fr-FR" dirty="0"/>
              <a:t>peuvent être inscrits ou maintenus sur la liste des assesseurs maritimes :</a:t>
            </a:r>
          </a:p>
          <a:p>
            <a:pPr lvl="0" algn="just"/>
            <a:r>
              <a:rPr lang="fr-FR" dirty="0" smtClean="0"/>
              <a:t>- Condamnation </a:t>
            </a:r>
            <a:r>
              <a:rPr lang="fr-FR" dirty="0"/>
              <a:t>pour crime ou </a:t>
            </a:r>
            <a:r>
              <a:rPr lang="fr-FR" dirty="0" smtClean="0"/>
              <a:t>délit</a:t>
            </a:r>
            <a:r>
              <a:rPr lang="fr-FR" dirty="0"/>
              <a:t> </a:t>
            </a:r>
            <a:r>
              <a:rPr lang="fr-FR" dirty="0" smtClean="0"/>
              <a:t>inscrite sur </a:t>
            </a:r>
            <a:r>
              <a:rPr lang="fr-FR" dirty="0"/>
              <a:t>le bulletin judiciaire n°</a:t>
            </a:r>
            <a:r>
              <a:rPr lang="fr-FR" dirty="0" smtClean="0"/>
              <a:t>1, </a:t>
            </a:r>
            <a:endParaRPr lang="fr-FR" dirty="0"/>
          </a:p>
          <a:p>
            <a:pPr marL="285750" lvl="0" indent="-285750" algn="just">
              <a:buFontTx/>
              <a:buChar char="-"/>
            </a:pPr>
            <a:r>
              <a:rPr lang="fr-FR" dirty="0" smtClean="0"/>
              <a:t>Les </a:t>
            </a:r>
            <a:r>
              <a:rPr lang="fr-FR" dirty="0"/>
              <a:t>fonctionnaires et agents de l’Etat et des collectivités publiques en activité de service ou ayant cessé d’exercer depuis moins de cinq ans,</a:t>
            </a:r>
          </a:p>
          <a:p>
            <a:pPr marL="285750" lvl="0" indent="-285750" algn="just">
              <a:buFontTx/>
              <a:buChar char="-"/>
            </a:pPr>
            <a:r>
              <a:rPr lang="fr-FR" dirty="0" smtClean="0"/>
              <a:t>Les </a:t>
            </a:r>
            <a:r>
              <a:rPr lang="fr-FR" dirty="0"/>
              <a:t>fonctionnaires et agents de l’Etat et des collectivités publiques révoqués de leurs fonctions,</a:t>
            </a:r>
          </a:p>
          <a:p>
            <a:pPr marL="285750" lvl="0" indent="-285750">
              <a:buFontTx/>
              <a:buChar char="-"/>
            </a:pPr>
            <a:r>
              <a:rPr lang="fr-FR" dirty="0" smtClean="0"/>
              <a:t>Les </a:t>
            </a:r>
            <a:r>
              <a:rPr lang="fr-FR" dirty="0"/>
              <a:t>officiers ministériels destitués et les membres des ordres professionnels frappés d’une interdiction définitive d’exercer par une décision juridictionnelle,</a:t>
            </a:r>
          </a:p>
          <a:p>
            <a:pPr marL="285750" lvl="0" indent="-285750" algn="just">
              <a:buFontTx/>
              <a:buChar char="-"/>
            </a:pPr>
            <a:r>
              <a:rPr lang="fr-FR" dirty="0" smtClean="0"/>
              <a:t>Les </a:t>
            </a:r>
            <a:r>
              <a:rPr lang="fr-FR" dirty="0"/>
              <a:t>personnes qui ont été déclarées en état de faillite et n’ont pas été réhabilitées,</a:t>
            </a:r>
          </a:p>
          <a:p>
            <a:pPr lvl="0"/>
            <a:r>
              <a:rPr lang="fr-FR" dirty="0" smtClean="0"/>
              <a:t>-    Les </a:t>
            </a:r>
            <a:r>
              <a:rPr lang="fr-FR" dirty="0"/>
              <a:t>majeurs sous sauvegarde de justice, les majeurs en tutelle, les majeurs en curatelle.</a:t>
            </a:r>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a:p>
        </p:txBody>
      </p:sp>
      <p:sp>
        <p:nvSpPr>
          <p:cNvPr id="3" name="Espace réservé du pied de page 2"/>
          <p:cNvSpPr>
            <a:spLocks noGrp="1"/>
          </p:cNvSpPr>
          <p:nvPr>
            <p:ph type="ftr" sz="quarter" idx="11"/>
          </p:nvPr>
        </p:nvSpPr>
        <p:spPr/>
        <p:txBody>
          <a:bodyPr/>
          <a:lstStyle/>
          <a:p>
            <a:r>
              <a:rPr lang="fr-FR" dirty="0" smtClean="0"/>
              <a:t>Journée RIPERT - 29 juin 2015 - Paris        </a:t>
            </a:r>
            <a:endParaRPr lang="fr-FR" dirty="0"/>
          </a:p>
        </p:txBody>
      </p:sp>
      <p:sp>
        <p:nvSpPr>
          <p:cNvPr id="4" name="Espace réservé du numéro de diapositive 3"/>
          <p:cNvSpPr>
            <a:spLocks noGrp="1"/>
          </p:cNvSpPr>
          <p:nvPr>
            <p:ph type="sldNum" sz="quarter" idx="12"/>
          </p:nvPr>
        </p:nvSpPr>
        <p:spPr/>
        <p:txBody>
          <a:bodyPr/>
          <a:lstStyle/>
          <a:p>
            <a:fld id="{FFEA2099-38F2-0C44-B015-51F6D5C5551F}" type="slidenum">
              <a:rPr lang="fr-FR" smtClean="0"/>
              <a:t>17</a:t>
            </a:fld>
            <a:endParaRPr lang="fr-FR" dirty="0"/>
          </a:p>
        </p:txBody>
      </p:sp>
      <p:sp>
        <p:nvSpPr>
          <p:cNvPr id="5" name="Titre 1"/>
          <p:cNvSpPr txBox="1">
            <a:spLocks/>
          </p:cNvSpPr>
          <p:nvPr/>
        </p:nvSpPr>
        <p:spPr>
          <a:xfrm>
            <a:off x="457200" y="274638"/>
            <a:ext cx="8229600" cy="11430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fr-FR" sz="3200" b="1" dirty="0"/>
              <a:t>A – </a:t>
            </a:r>
            <a:r>
              <a:rPr lang="fr-FR" sz="2800" dirty="0"/>
              <a:t>LA COMPOSITION DES TM</a:t>
            </a:r>
          </a:p>
        </p:txBody>
      </p:sp>
    </p:spTree>
    <p:extLst>
      <p:ext uri="{BB962C8B-B14F-4D97-AF65-F5344CB8AC3E}">
        <p14:creationId xmlns:p14="http://schemas.microsoft.com/office/powerpoint/2010/main" val="40622290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9627" y="2274838"/>
            <a:ext cx="7973162" cy="2677656"/>
          </a:xfrm>
          <a:prstGeom prst="rect">
            <a:avLst/>
          </a:prstGeom>
        </p:spPr>
        <p:txBody>
          <a:bodyPr wrap="square">
            <a:spAutoFit/>
          </a:bodyPr>
          <a:lstStyle/>
          <a:p>
            <a:r>
              <a:rPr lang="fr-FR" sz="2400" b="1" dirty="0"/>
              <a:t>b/ la candidature</a:t>
            </a:r>
          </a:p>
          <a:p>
            <a:pPr marL="342900" indent="-342900">
              <a:buFont typeface="Arial"/>
              <a:buChar char="•"/>
            </a:pPr>
            <a:r>
              <a:rPr lang="fr-FR" sz="2400" dirty="0"/>
              <a:t>Examen du dossier de candidature et audition possible,</a:t>
            </a:r>
          </a:p>
          <a:p>
            <a:pPr marL="342900" indent="-342900">
              <a:buFont typeface="Arial"/>
              <a:buChar char="•"/>
            </a:pPr>
            <a:r>
              <a:rPr lang="fr-FR" sz="2400" dirty="0"/>
              <a:t>Examen de la déclaration d’intérêts,</a:t>
            </a:r>
          </a:p>
          <a:p>
            <a:pPr marL="342900" indent="-342900">
              <a:buFont typeface="Arial"/>
              <a:buChar char="•"/>
            </a:pPr>
            <a:r>
              <a:rPr lang="fr-FR" sz="2400" dirty="0"/>
              <a:t>Sélection et nomination,</a:t>
            </a:r>
          </a:p>
          <a:p>
            <a:pPr marL="342900" indent="-342900">
              <a:buFont typeface="Arial"/>
              <a:buChar char="•"/>
            </a:pPr>
            <a:r>
              <a:rPr lang="fr-FR" sz="2400" dirty="0"/>
              <a:t>Formation de deux jours à l’ENSAM,</a:t>
            </a:r>
          </a:p>
          <a:p>
            <a:pPr marL="342900" indent="-342900">
              <a:buFont typeface="Arial"/>
              <a:buChar char="•"/>
            </a:pPr>
            <a:r>
              <a:rPr lang="fr-FR" sz="2400" dirty="0"/>
              <a:t>Prestation de serment</a:t>
            </a:r>
          </a:p>
          <a:p>
            <a:pPr marL="342900" indent="-342900">
              <a:buFont typeface="Arial"/>
              <a:buChar char="•"/>
            </a:pPr>
            <a:r>
              <a:rPr lang="fr-FR" sz="2400" dirty="0"/>
              <a:t>Nomination pour cinq ans non renouvelables.</a:t>
            </a:r>
          </a:p>
        </p:txBody>
      </p:sp>
      <p:sp>
        <p:nvSpPr>
          <p:cNvPr id="3" name="Espace réservé du pied de page 2"/>
          <p:cNvSpPr>
            <a:spLocks noGrp="1"/>
          </p:cNvSpPr>
          <p:nvPr>
            <p:ph type="ftr" sz="quarter" idx="11"/>
          </p:nvPr>
        </p:nvSpPr>
        <p:spPr/>
        <p:txBody>
          <a:bodyPr/>
          <a:lstStyle/>
          <a:p>
            <a:r>
              <a:rPr lang="fr-FR" dirty="0" smtClean="0"/>
              <a:t>Journée RIPERT - 29 juin 2015 - Paris        </a:t>
            </a:r>
            <a:endParaRPr lang="fr-FR" dirty="0"/>
          </a:p>
        </p:txBody>
      </p:sp>
      <p:sp>
        <p:nvSpPr>
          <p:cNvPr id="4" name="Espace réservé du numéro de diapositive 3"/>
          <p:cNvSpPr>
            <a:spLocks noGrp="1"/>
          </p:cNvSpPr>
          <p:nvPr>
            <p:ph type="sldNum" sz="quarter" idx="12"/>
          </p:nvPr>
        </p:nvSpPr>
        <p:spPr/>
        <p:txBody>
          <a:bodyPr/>
          <a:lstStyle/>
          <a:p>
            <a:fld id="{FFEA2099-38F2-0C44-B015-51F6D5C5551F}" type="slidenum">
              <a:rPr lang="fr-FR" smtClean="0"/>
              <a:t>18</a:t>
            </a:fld>
            <a:endParaRPr lang="fr-FR" dirty="0"/>
          </a:p>
        </p:txBody>
      </p:sp>
      <p:sp>
        <p:nvSpPr>
          <p:cNvPr id="5" name="Titre 1"/>
          <p:cNvSpPr txBox="1">
            <a:spLocks/>
          </p:cNvSpPr>
          <p:nvPr/>
        </p:nvSpPr>
        <p:spPr>
          <a:xfrm>
            <a:off x="457200" y="274638"/>
            <a:ext cx="8229600" cy="11430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fr-FR" smtClean="0"/>
              <a:t>A – LA COMPOSITION DES TM</a:t>
            </a:r>
            <a:endParaRPr lang="fr-FR" dirty="0"/>
          </a:p>
        </p:txBody>
      </p:sp>
    </p:spTree>
    <p:extLst>
      <p:ext uri="{BB962C8B-B14F-4D97-AF65-F5344CB8AC3E}">
        <p14:creationId xmlns:p14="http://schemas.microsoft.com/office/powerpoint/2010/main" val="25615327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093663" y="1358369"/>
            <a:ext cx="6685461" cy="5632312"/>
          </a:xfrm>
          <a:prstGeom prst="rect">
            <a:avLst/>
          </a:prstGeom>
          <a:noFill/>
        </p:spPr>
        <p:txBody>
          <a:bodyPr wrap="square" rtlCol="0">
            <a:spAutoFit/>
          </a:bodyPr>
          <a:lstStyle/>
          <a:p>
            <a:r>
              <a:rPr lang="fr-FR" b="1" dirty="0" smtClean="0"/>
              <a:t>CALENDRIER DE MISE EN PLACE</a:t>
            </a:r>
            <a:r>
              <a:rPr lang="fr-FR" dirty="0" smtClean="0"/>
              <a:t>:</a:t>
            </a:r>
          </a:p>
          <a:p>
            <a:endParaRPr lang="fr-FR" dirty="0"/>
          </a:p>
          <a:p>
            <a:pPr marL="285750" indent="-285750" algn="just">
              <a:buFont typeface="Arial"/>
              <a:buChar char="•"/>
            </a:pPr>
            <a:r>
              <a:rPr lang="fr-FR" dirty="0" smtClean="0"/>
              <a:t>Les </a:t>
            </a:r>
            <a:r>
              <a:rPr lang="fr-FR" dirty="0"/>
              <a:t>appels à candidature ont été lancées en 2014 ; les candidatures étant reçues par les DIRM ou les DM concernées jusqu’au 30 septembre </a:t>
            </a:r>
            <a:r>
              <a:rPr lang="fr-FR" dirty="0" smtClean="0"/>
              <a:t>2014.</a:t>
            </a:r>
          </a:p>
          <a:p>
            <a:pPr marL="285750" indent="-285750">
              <a:buFont typeface="Arial"/>
              <a:buChar char="•"/>
            </a:pPr>
            <a:endParaRPr lang="fr-FR" dirty="0" smtClean="0"/>
          </a:p>
          <a:p>
            <a:pPr marL="285750" indent="-285750" algn="just">
              <a:buFont typeface="Arial"/>
              <a:buChar char="•"/>
            </a:pPr>
            <a:r>
              <a:rPr lang="fr-FR" dirty="0" smtClean="0"/>
              <a:t>Pour </a:t>
            </a:r>
            <a:r>
              <a:rPr lang="fr-FR" dirty="0"/>
              <a:t>les DOM, Cayenne a été préféré à Fort de France et la  </a:t>
            </a:r>
            <a:r>
              <a:rPr lang="fr-FR" dirty="0" smtClean="0"/>
              <a:t>campagne </a:t>
            </a:r>
            <a:r>
              <a:rPr lang="fr-FR" dirty="0"/>
              <a:t>a été lancée en avril dernier ; les candidatures doivent être envoyées avant le 30 juin prochain, pour  publication de la liste, au plus tard, le 30 septembre 2015 </a:t>
            </a:r>
          </a:p>
          <a:p>
            <a:r>
              <a:rPr lang="fr-FR" dirty="0" smtClean="0"/>
              <a:t> </a:t>
            </a:r>
          </a:p>
          <a:p>
            <a:endParaRPr lang="fr-FR" dirty="0"/>
          </a:p>
          <a:p>
            <a:endParaRPr lang="fr-FR" dirty="0" smtClean="0"/>
          </a:p>
          <a:p>
            <a:endParaRPr lang="fr-FR" dirty="0" smtClean="0"/>
          </a:p>
          <a:p>
            <a:endParaRPr lang="fr-FR" dirty="0"/>
          </a:p>
          <a:p>
            <a:endParaRPr lang="fr-FR" dirty="0" smtClean="0"/>
          </a:p>
          <a:p>
            <a:endParaRPr lang="fr-FR" dirty="0"/>
          </a:p>
          <a:p>
            <a:endParaRPr lang="fr-FR" dirty="0" smtClean="0"/>
          </a:p>
          <a:p>
            <a:endParaRPr lang="fr-FR" dirty="0"/>
          </a:p>
          <a:p>
            <a:endParaRPr lang="fr-FR" dirty="0"/>
          </a:p>
        </p:txBody>
      </p:sp>
      <p:sp>
        <p:nvSpPr>
          <p:cNvPr id="3" name="Espace réservé du pied de page 2"/>
          <p:cNvSpPr>
            <a:spLocks noGrp="1"/>
          </p:cNvSpPr>
          <p:nvPr>
            <p:ph type="ftr" sz="quarter" idx="11"/>
          </p:nvPr>
        </p:nvSpPr>
        <p:spPr/>
        <p:txBody>
          <a:bodyPr/>
          <a:lstStyle/>
          <a:p>
            <a:r>
              <a:rPr lang="fr-FR" dirty="0" smtClean="0"/>
              <a:t>Journée RIPERT - 29 juin 2015 - Paris        </a:t>
            </a:r>
            <a:endParaRPr lang="fr-FR" dirty="0"/>
          </a:p>
        </p:txBody>
      </p:sp>
      <p:sp>
        <p:nvSpPr>
          <p:cNvPr id="4" name="Espace réservé du numéro de diapositive 3"/>
          <p:cNvSpPr>
            <a:spLocks noGrp="1"/>
          </p:cNvSpPr>
          <p:nvPr>
            <p:ph type="sldNum" sz="quarter" idx="12"/>
          </p:nvPr>
        </p:nvSpPr>
        <p:spPr/>
        <p:txBody>
          <a:bodyPr/>
          <a:lstStyle/>
          <a:p>
            <a:fld id="{FFEA2099-38F2-0C44-B015-51F6D5C5551F}" type="slidenum">
              <a:rPr lang="fr-FR" smtClean="0"/>
              <a:t>19</a:t>
            </a:fld>
            <a:endParaRPr lang="fr-FR" dirty="0"/>
          </a:p>
        </p:txBody>
      </p:sp>
      <p:sp>
        <p:nvSpPr>
          <p:cNvPr id="5" name="Titre 1"/>
          <p:cNvSpPr txBox="1">
            <a:spLocks/>
          </p:cNvSpPr>
          <p:nvPr/>
        </p:nvSpPr>
        <p:spPr>
          <a:xfrm>
            <a:off x="457200" y="274638"/>
            <a:ext cx="8229600" cy="11430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fr-FR" smtClean="0"/>
              <a:t>A – LA COMPOSITION DES TM</a:t>
            </a:r>
            <a:endParaRPr lang="fr-FR" dirty="0"/>
          </a:p>
        </p:txBody>
      </p:sp>
    </p:spTree>
    <p:extLst>
      <p:ext uri="{BB962C8B-B14F-4D97-AF65-F5344CB8AC3E}">
        <p14:creationId xmlns:p14="http://schemas.microsoft.com/office/powerpoint/2010/main" val="24197149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99876" y="1534781"/>
            <a:ext cx="8396516" cy="6370975"/>
          </a:xfrm>
          <a:prstGeom prst="rect">
            <a:avLst/>
          </a:prstGeom>
          <a:noFill/>
        </p:spPr>
        <p:txBody>
          <a:bodyPr wrap="square" rtlCol="0">
            <a:spAutoFit/>
          </a:bodyPr>
          <a:lstStyle/>
          <a:p>
            <a:r>
              <a:rPr lang="fr-FR" sz="2000" b="1" dirty="0" smtClean="0"/>
              <a:t>La déclaration d’intérêts</a:t>
            </a:r>
            <a:r>
              <a:rPr lang="fr-FR" sz="2000" dirty="0" smtClean="0"/>
              <a:t>:</a:t>
            </a:r>
          </a:p>
          <a:p>
            <a:pPr marL="457200" indent="-457200">
              <a:buFont typeface="+mj-lt"/>
              <a:buAutoNum type="arabicPeriod"/>
            </a:pPr>
            <a:r>
              <a:rPr lang="fr-FR" sz="2000" dirty="0" smtClean="0"/>
              <a:t>Constitue </a:t>
            </a:r>
            <a:r>
              <a:rPr lang="fr-FR" sz="2000" dirty="0"/>
              <a:t>un conflit d'intérêts toute situation d'interférence entre un intérêt public et des intérêts publics ou privés qui est de nature à influencer ou à paraître influencer l'exercice indépendant, impartial et objectif d'une fonction</a:t>
            </a:r>
            <a:r>
              <a:rPr lang="fr-FR" sz="2000" dirty="0" smtClean="0"/>
              <a:t>.</a:t>
            </a:r>
          </a:p>
          <a:p>
            <a:pPr marL="457200" indent="-457200">
              <a:buFont typeface="+mj-lt"/>
              <a:buAutoNum type="arabicPeriod"/>
            </a:pPr>
            <a:endParaRPr lang="fr-FR" sz="2000" dirty="0" smtClean="0"/>
          </a:p>
          <a:p>
            <a:pPr marL="457200" indent="-457200">
              <a:buFont typeface="+mj-lt"/>
              <a:buAutoNum type="arabicPeriod"/>
            </a:pPr>
            <a:r>
              <a:rPr lang="fr-FR" sz="2000" dirty="0" smtClean="0"/>
              <a:t>La </a:t>
            </a:r>
            <a:r>
              <a:rPr lang="fr-FR" sz="2000" dirty="0"/>
              <a:t>déclaration d'intérêts qui vise à prévenir la survenance des conflits d'intérêts porte sur les intérêts détenus à la date de la candidature et dans les cinq années précédant cette date. La déclaration précise le montant des rémunérations, indemnités ou gratifications perçues au titre des éléments mentionnés aux 1° à 5° et 8° de la présente déclaration</a:t>
            </a:r>
            <a:r>
              <a:rPr lang="fr-FR" sz="2000" dirty="0" smtClean="0"/>
              <a:t>.</a:t>
            </a:r>
          </a:p>
          <a:p>
            <a:pPr marL="457200" indent="-457200">
              <a:buFont typeface="+mj-lt"/>
              <a:buAutoNum type="arabicPeriod"/>
            </a:pPr>
            <a:endParaRPr lang="fr-FR" sz="2000" dirty="0"/>
          </a:p>
          <a:p>
            <a:pPr marL="457200" indent="-457200">
              <a:buFont typeface="+mj-lt"/>
              <a:buAutoNum type="arabicPeriod"/>
            </a:pPr>
            <a:r>
              <a:rPr lang="fr-FR" sz="2000" dirty="0" smtClean="0"/>
              <a:t>La </a:t>
            </a:r>
            <a:r>
              <a:rPr lang="fr-FR" sz="2000" dirty="0"/>
              <a:t>mention « néant » doit être portée dans les rubriques non remplies</a:t>
            </a:r>
            <a:r>
              <a:rPr lang="fr-FR" sz="2000" dirty="0" smtClean="0"/>
              <a:t>.</a:t>
            </a:r>
          </a:p>
          <a:p>
            <a:pPr marL="457200" indent="-457200">
              <a:buFont typeface="+mj-lt"/>
              <a:buAutoNum type="arabicPeriod"/>
            </a:pPr>
            <a:endParaRPr lang="fr-FR" sz="2000" dirty="0"/>
          </a:p>
          <a:p>
            <a:pPr marL="457200" indent="-457200">
              <a:buFont typeface="+mj-lt"/>
              <a:buAutoNum type="arabicPeriod"/>
            </a:pPr>
            <a:r>
              <a:rPr lang="fr-FR" sz="2000" dirty="0" smtClean="0"/>
              <a:t>La </a:t>
            </a:r>
            <a:r>
              <a:rPr lang="fr-FR" sz="2000" dirty="0"/>
              <a:t>déclaration doit être signée personnellement et chaque page paraphée.</a:t>
            </a:r>
          </a:p>
          <a:p>
            <a:endParaRPr lang="fr-FR" dirty="0" smtClean="0"/>
          </a:p>
          <a:p>
            <a:endParaRPr lang="fr-FR" dirty="0"/>
          </a:p>
          <a:p>
            <a:endParaRPr lang="fr-FR" dirty="0" smtClean="0"/>
          </a:p>
          <a:p>
            <a:endParaRPr lang="fr-FR" dirty="0"/>
          </a:p>
          <a:p>
            <a:endParaRPr lang="fr-FR" dirty="0" smtClean="0"/>
          </a:p>
          <a:p>
            <a:endParaRPr lang="fr-FR" dirty="0"/>
          </a:p>
        </p:txBody>
      </p:sp>
      <p:sp>
        <p:nvSpPr>
          <p:cNvPr id="3" name="Espace réservé du pied de page 2"/>
          <p:cNvSpPr>
            <a:spLocks noGrp="1"/>
          </p:cNvSpPr>
          <p:nvPr>
            <p:ph type="ftr" sz="quarter" idx="11"/>
          </p:nvPr>
        </p:nvSpPr>
        <p:spPr/>
        <p:txBody>
          <a:bodyPr/>
          <a:lstStyle/>
          <a:p>
            <a:r>
              <a:rPr lang="fr-FR" dirty="0" smtClean="0"/>
              <a:t>Journée RIPERT - 29 juin 2015 - Paris        </a:t>
            </a:r>
            <a:endParaRPr lang="fr-FR" dirty="0"/>
          </a:p>
        </p:txBody>
      </p:sp>
      <p:sp>
        <p:nvSpPr>
          <p:cNvPr id="4" name="Espace réservé du numéro de diapositive 3"/>
          <p:cNvSpPr>
            <a:spLocks noGrp="1"/>
          </p:cNvSpPr>
          <p:nvPr>
            <p:ph type="sldNum" sz="quarter" idx="12"/>
          </p:nvPr>
        </p:nvSpPr>
        <p:spPr/>
        <p:txBody>
          <a:bodyPr/>
          <a:lstStyle/>
          <a:p>
            <a:fld id="{FFEA2099-38F2-0C44-B015-51F6D5C5551F}" type="slidenum">
              <a:rPr lang="fr-FR" smtClean="0"/>
              <a:t>20</a:t>
            </a:fld>
            <a:endParaRPr lang="fr-FR" dirty="0"/>
          </a:p>
        </p:txBody>
      </p:sp>
      <p:sp>
        <p:nvSpPr>
          <p:cNvPr id="5" name="Titre 1"/>
          <p:cNvSpPr txBox="1">
            <a:spLocks/>
          </p:cNvSpPr>
          <p:nvPr/>
        </p:nvSpPr>
        <p:spPr>
          <a:xfrm>
            <a:off x="457200" y="274638"/>
            <a:ext cx="8229600" cy="757208"/>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fr-FR" dirty="0" smtClean="0"/>
              <a:t>A – LA COMPOSITION DES TM</a:t>
            </a:r>
            <a:endParaRPr lang="fr-FR" dirty="0"/>
          </a:p>
        </p:txBody>
      </p:sp>
    </p:spTree>
    <p:extLst>
      <p:ext uri="{BB962C8B-B14F-4D97-AF65-F5344CB8AC3E}">
        <p14:creationId xmlns:p14="http://schemas.microsoft.com/office/powerpoint/2010/main" val="2881929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3600" b="1" dirty="0"/>
              <a:t>B - COMPETENCE DES TRIBUNAUX MARITIMES </a:t>
            </a:r>
            <a:br>
              <a:rPr lang="fr-FR" sz="3600" b="1" dirty="0"/>
            </a:br>
            <a:endParaRPr lang="fr-FR" sz="3600" dirty="0"/>
          </a:p>
        </p:txBody>
      </p:sp>
      <p:sp>
        <p:nvSpPr>
          <p:cNvPr id="3" name="Espace réservé du contenu 2"/>
          <p:cNvSpPr>
            <a:spLocks noGrp="1"/>
          </p:cNvSpPr>
          <p:nvPr>
            <p:ph idx="1"/>
          </p:nvPr>
        </p:nvSpPr>
        <p:spPr>
          <a:xfrm>
            <a:off x="897622" y="1600200"/>
            <a:ext cx="7789178" cy="4525963"/>
          </a:xfrm>
        </p:spPr>
        <p:txBody>
          <a:bodyPr/>
          <a:lstStyle/>
          <a:p>
            <a:pPr marL="0" indent="0">
              <a:buNone/>
            </a:pPr>
            <a:r>
              <a:rPr lang="fr-FR" dirty="0" smtClean="0"/>
              <a:t>a/ Compétence ratione materiae</a:t>
            </a:r>
          </a:p>
          <a:p>
            <a:pPr marL="0" indent="0">
              <a:buNone/>
            </a:pPr>
            <a:endParaRPr lang="fr-FR" dirty="0"/>
          </a:p>
          <a:p>
            <a:pPr marL="0" indent="0">
              <a:buNone/>
            </a:pPr>
            <a:r>
              <a:rPr lang="fr-FR" dirty="0" smtClean="0"/>
              <a:t>b/ Compétence ratione loci</a:t>
            </a:r>
          </a:p>
          <a:p>
            <a:pPr marL="0" indent="0">
              <a:buNone/>
            </a:pPr>
            <a:endParaRPr lang="fr-FR" dirty="0"/>
          </a:p>
          <a:p>
            <a:pPr marL="0" indent="0">
              <a:buNone/>
            </a:pPr>
            <a:r>
              <a:rPr lang="fr-FR" dirty="0" smtClean="0"/>
              <a:t>c/ Compétence ratione personae</a:t>
            </a:r>
          </a:p>
          <a:p>
            <a:endParaRPr lang="fr-FR" dirty="0" smtClean="0"/>
          </a:p>
          <a:p>
            <a:endParaRPr lang="fr-FR" dirty="0"/>
          </a:p>
        </p:txBody>
      </p:sp>
      <p:sp>
        <p:nvSpPr>
          <p:cNvPr id="4" name="Espace réservé du pied de page 3"/>
          <p:cNvSpPr>
            <a:spLocks noGrp="1"/>
          </p:cNvSpPr>
          <p:nvPr>
            <p:ph type="ftr" sz="quarter" idx="11"/>
          </p:nvPr>
        </p:nvSpPr>
        <p:spPr/>
        <p:txBody>
          <a:bodyPr/>
          <a:lstStyle/>
          <a:p>
            <a:r>
              <a:rPr lang="fr-FR" dirty="0" smtClean="0"/>
              <a:t>Journée RIPERT - 29 juin 2015 - Paris        </a:t>
            </a:r>
            <a:endParaRPr lang="fr-FR" dirty="0"/>
          </a:p>
        </p:txBody>
      </p:sp>
      <p:sp>
        <p:nvSpPr>
          <p:cNvPr id="5" name="Espace réservé du numéro de diapositive 4"/>
          <p:cNvSpPr>
            <a:spLocks noGrp="1"/>
          </p:cNvSpPr>
          <p:nvPr>
            <p:ph type="sldNum" sz="quarter" idx="12"/>
          </p:nvPr>
        </p:nvSpPr>
        <p:spPr/>
        <p:txBody>
          <a:bodyPr/>
          <a:lstStyle/>
          <a:p>
            <a:fld id="{FFEA2099-38F2-0C44-B015-51F6D5C5551F}" type="slidenum">
              <a:rPr lang="fr-FR" smtClean="0"/>
              <a:t>21</a:t>
            </a:fld>
            <a:endParaRPr lang="fr-FR" dirty="0"/>
          </a:p>
        </p:txBody>
      </p:sp>
    </p:spTree>
    <p:extLst>
      <p:ext uri="{BB962C8B-B14F-4D97-AF65-F5344CB8AC3E}">
        <p14:creationId xmlns:p14="http://schemas.microsoft.com/office/powerpoint/2010/main" val="35820652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77505" y="489857"/>
            <a:ext cx="8494352" cy="5693866"/>
          </a:xfrm>
          <a:prstGeom prst="rect">
            <a:avLst/>
          </a:prstGeom>
          <a:noFill/>
        </p:spPr>
        <p:txBody>
          <a:bodyPr wrap="square" rtlCol="0">
            <a:spAutoFit/>
          </a:bodyPr>
          <a:lstStyle/>
          <a:p>
            <a:r>
              <a:rPr lang="fr-FR" sz="2000" dirty="0"/>
              <a:t>L’ordonnance n° 2012-1218 du 2 novembre 2012 portant réforme pénale en matière maritime a créé les délits maritimes.</a:t>
            </a:r>
          </a:p>
          <a:p>
            <a:endParaRPr lang="fr-FR" spc="-150" dirty="0"/>
          </a:p>
          <a:p>
            <a:pPr lvl="1"/>
            <a:r>
              <a:rPr lang="fr-FR" spc="-150" dirty="0"/>
              <a:t>Les "délits maritimes" sont des délits déjà existants qui sont qualifiés comme tels par la loi.</a:t>
            </a:r>
          </a:p>
          <a:p>
            <a:pPr lvl="1"/>
            <a:endParaRPr lang="fr-FR" spc="-150" dirty="0"/>
          </a:p>
          <a:p>
            <a:pPr lvl="1"/>
            <a:r>
              <a:rPr lang="fr-FR" spc="-150" dirty="0"/>
              <a:t>Il s’agit essentiellement de sécurité maritime, mais aussi, par exemple du délit d’abandon des gens de mer, comme le document ci-joint </a:t>
            </a:r>
            <a:r>
              <a:rPr lang="fr-FR" i="1" spc="-150" dirty="0"/>
              <a:t>Les délits maritimes </a:t>
            </a:r>
            <a:r>
              <a:rPr lang="fr-FR" spc="-150" dirty="0"/>
              <a:t>(PDF - 72 Ko) les présente.</a:t>
            </a:r>
          </a:p>
          <a:p>
            <a:pPr lvl="1"/>
            <a:endParaRPr lang="fr-FR" spc="-150" dirty="0"/>
          </a:p>
          <a:p>
            <a:pPr lvl="1"/>
            <a:r>
              <a:rPr lang="fr-FR" spc="-150" dirty="0"/>
              <a:t>Les délits maritimes sont ceux figurant dans la cinquième partie du code des transports Transport et navigation maritime, à l’exclusion de ceux qui sont expressément énumérés à l’article 2 de la loi du 17 décembre 1926 relative à la répression en matière maritime.</a:t>
            </a:r>
          </a:p>
          <a:p>
            <a:pPr lvl="1"/>
            <a:endParaRPr lang="fr-FR" spc="-150" dirty="0"/>
          </a:p>
          <a:p>
            <a:pPr lvl="1"/>
            <a:r>
              <a:rPr lang="fr-FR" spc="-150" dirty="0"/>
              <a:t>En outre, les délits prévus à l’article 30 de la loi n° 68-1181 du 30 décembre 1968 relative à l’exploitation du plateau continental et à l’exploitation de ses ressources naturelles, non codifié dans le code des transport, sont aussi des délits maritimes. Il s’agit là de règles de signalisation maritime.</a:t>
            </a:r>
          </a:p>
          <a:p>
            <a:pPr lvl="1"/>
            <a:endParaRPr lang="fr-FR" spc="-150" dirty="0"/>
          </a:p>
          <a:p>
            <a:pPr lvl="1"/>
            <a:r>
              <a:rPr lang="fr-FR" spc="-150" dirty="0"/>
              <a:t>Les tribunaux maritimes sont également compétents pour juger des contraventions connexes aux délits maritimes au sens de l’article 203 du code de procédure pénale et pourront connaître des délits prévus par </a:t>
            </a:r>
            <a:r>
              <a:rPr lang="fr-FR" i="1" spc="-150" dirty="0"/>
              <a:t>les articles 221-6, 221-7, 222-19, 222-20, 223-1, 223-6, 223-7, 322-1, 322-2, 322-3 et 434-10 du code pénal, </a:t>
            </a:r>
            <a:r>
              <a:rPr lang="fr-FR" spc="-150" dirty="0"/>
              <a:t>lorsqu’ils sont connexes à un délit maritime au sens de l’article 203 du code de procédure pénale</a:t>
            </a:r>
          </a:p>
        </p:txBody>
      </p:sp>
      <p:sp>
        <p:nvSpPr>
          <p:cNvPr id="3" name="Espace réservé du pied de page 2"/>
          <p:cNvSpPr>
            <a:spLocks noGrp="1"/>
          </p:cNvSpPr>
          <p:nvPr>
            <p:ph type="ftr" sz="quarter" idx="11"/>
          </p:nvPr>
        </p:nvSpPr>
        <p:spPr/>
        <p:txBody>
          <a:bodyPr/>
          <a:lstStyle/>
          <a:p>
            <a:r>
              <a:rPr lang="fr-FR" dirty="0" smtClean="0"/>
              <a:t>Journée RIPERT - 29 juin 2015 - Paris        </a:t>
            </a:r>
            <a:endParaRPr lang="fr-FR" dirty="0"/>
          </a:p>
        </p:txBody>
      </p:sp>
      <p:sp>
        <p:nvSpPr>
          <p:cNvPr id="4" name="Espace réservé du numéro de diapositive 3"/>
          <p:cNvSpPr>
            <a:spLocks noGrp="1"/>
          </p:cNvSpPr>
          <p:nvPr>
            <p:ph type="sldNum" sz="quarter" idx="12"/>
          </p:nvPr>
        </p:nvSpPr>
        <p:spPr/>
        <p:txBody>
          <a:bodyPr/>
          <a:lstStyle/>
          <a:p>
            <a:fld id="{FFEA2099-38F2-0C44-B015-51F6D5C5551F}" type="slidenum">
              <a:rPr lang="fr-FR" smtClean="0"/>
              <a:t>22</a:t>
            </a:fld>
            <a:endParaRPr lang="fr-FR" dirty="0"/>
          </a:p>
        </p:txBody>
      </p:sp>
    </p:spTree>
    <p:extLst>
      <p:ext uri="{BB962C8B-B14F-4D97-AF65-F5344CB8AC3E}">
        <p14:creationId xmlns:p14="http://schemas.microsoft.com/office/powerpoint/2010/main" val="41305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u="sng" dirty="0"/>
              <a:t>C - LA PROCEDURE</a:t>
            </a:r>
            <a:r>
              <a:rPr lang="fr-FR" sz="3200" dirty="0"/>
              <a:t/>
            </a:r>
            <a:br>
              <a:rPr lang="fr-FR" sz="3200" dirty="0"/>
            </a:br>
            <a:endParaRPr lang="fr-FR" sz="3200" dirty="0"/>
          </a:p>
        </p:txBody>
      </p:sp>
      <p:sp>
        <p:nvSpPr>
          <p:cNvPr id="3" name="Espace réservé du contenu 2"/>
          <p:cNvSpPr>
            <a:spLocks noGrp="1"/>
          </p:cNvSpPr>
          <p:nvPr>
            <p:ph idx="1"/>
          </p:nvPr>
        </p:nvSpPr>
        <p:spPr>
          <a:xfrm>
            <a:off x="457200" y="1217240"/>
            <a:ext cx="8229600" cy="4908923"/>
          </a:xfrm>
        </p:spPr>
        <p:txBody>
          <a:bodyPr>
            <a:normAutofit/>
          </a:bodyPr>
          <a:lstStyle/>
          <a:p>
            <a:pPr marL="514350" indent="-514350">
              <a:buFont typeface="+mj-lt"/>
              <a:buAutoNum type="arabicPeriod"/>
            </a:pPr>
            <a:r>
              <a:rPr lang="fr-FR" dirty="0" smtClean="0"/>
              <a:t>L’enquête</a:t>
            </a:r>
          </a:p>
          <a:p>
            <a:pPr marL="0" indent="0" algn="just">
              <a:buNone/>
            </a:pPr>
            <a:r>
              <a:rPr lang="fr-FR" sz="2000" dirty="0"/>
              <a:t>Le procureur de la République et la juridiction d'instruction du tribunal de grande instance ou du tribunal de première instance auprès duquel est institué un tribunal maritime exercent, sur toute l'étendue du ressort fixé, une compétence exclusive pour l'enquête, l'instruction et la poursuite des délits </a:t>
            </a:r>
            <a:r>
              <a:rPr lang="fr-FR" sz="2000" dirty="0" smtClean="0"/>
              <a:t>maritimes</a:t>
            </a:r>
            <a:r>
              <a:rPr lang="fr-FR" sz="2000" dirty="0"/>
              <a:t>.</a:t>
            </a:r>
            <a:endParaRPr lang="fr-FR" dirty="0" smtClean="0"/>
          </a:p>
          <a:p>
            <a:pPr marL="0" indent="0">
              <a:buNone/>
            </a:pPr>
            <a:r>
              <a:rPr lang="fr-FR" dirty="0" smtClean="0"/>
              <a:t>2. Les audiences</a:t>
            </a:r>
          </a:p>
          <a:p>
            <a:pPr marL="0" indent="0">
              <a:buNone/>
            </a:pPr>
            <a:r>
              <a:rPr lang="fr-FR" sz="2000" dirty="0"/>
              <a:t>le président du tribunal maritime décide par ordonnance de la répartition du service des audiences entre les assesseurs maritimes </a:t>
            </a:r>
            <a:r>
              <a:rPr lang="fr-FR" sz="2000" dirty="0" smtClean="0"/>
              <a:t>. La récusation de l’assesseur maritime est possible.</a:t>
            </a:r>
          </a:p>
          <a:p>
            <a:pPr marL="0" indent="0">
              <a:buNone/>
            </a:pPr>
            <a:r>
              <a:rPr lang="fr-FR" dirty="0" smtClean="0"/>
              <a:t>3. Les sanctions</a:t>
            </a:r>
          </a:p>
          <a:p>
            <a:pPr marL="0" indent="0">
              <a:buNone/>
            </a:pPr>
            <a:endParaRPr lang="fr-FR" dirty="0"/>
          </a:p>
          <a:p>
            <a:endParaRPr lang="fr-FR" dirty="0"/>
          </a:p>
        </p:txBody>
      </p:sp>
      <p:sp>
        <p:nvSpPr>
          <p:cNvPr id="4" name="Espace réservé du pied de page 3"/>
          <p:cNvSpPr>
            <a:spLocks noGrp="1"/>
          </p:cNvSpPr>
          <p:nvPr>
            <p:ph type="ftr" sz="quarter" idx="11"/>
          </p:nvPr>
        </p:nvSpPr>
        <p:spPr/>
        <p:txBody>
          <a:bodyPr/>
          <a:lstStyle/>
          <a:p>
            <a:r>
              <a:rPr lang="fr-FR" dirty="0" smtClean="0"/>
              <a:t>Journée RIPERT - 29 juin 2015 - Paris        </a:t>
            </a:r>
            <a:endParaRPr lang="fr-FR" dirty="0"/>
          </a:p>
        </p:txBody>
      </p:sp>
      <p:sp>
        <p:nvSpPr>
          <p:cNvPr id="5" name="Espace réservé du numéro de diapositive 4"/>
          <p:cNvSpPr>
            <a:spLocks noGrp="1"/>
          </p:cNvSpPr>
          <p:nvPr>
            <p:ph type="sldNum" sz="quarter" idx="12"/>
          </p:nvPr>
        </p:nvSpPr>
        <p:spPr/>
        <p:txBody>
          <a:bodyPr/>
          <a:lstStyle/>
          <a:p>
            <a:fld id="{FFEA2099-38F2-0C44-B015-51F6D5C5551F}" type="slidenum">
              <a:rPr lang="fr-FR" smtClean="0"/>
              <a:t>23</a:t>
            </a:fld>
            <a:endParaRPr lang="fr-FR" dirty="0"/>
          </a:p>
        </p:txBody>
      </p:sp>
    </p:spTree>
    <p:extLst>
      <p:ext uri="{BB962C8B-B14F-4D97-AF65-F5344CB8AC3E}">
        <p14:creationId xmlns:p14="http://schemas.microsoft.com/office/powerpoint/2010/main" val="5735459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599750" y="346902"/>
            <a:ext cx="8237759" cy="2175784"/>
          </a:xfrm>
          <a:prstGeom prst="rect">
            <a:avLst/>
          </a:prstGeom>
        </p:spPr>
      </p:pic>
      <p:sp>
        <p:nvSpPr>
          <p:cNvPr id="4" name="ZoneTexte 3"/>
          <p:cNvSpPr txBox="1"/>
          <p:nvPr/>
        </p:nvSpPr>
        <p:spPr>
          <a:xfrm flipH="1">
            <a:off x="4769866" y="-1040828"/>
            <a:ext cx="1739197" cy="369332"/>
          </a:xfrm>
          <a:prstGeom prst="rect">
            <a:avLst/>
          </a:prstGeom>
          <a:noFill/>
        </p:spPr>
        <p:txBody>
          <a:bodyPr wrap="square" rtlCol="0">
            <a:spAutoFit/>
          </a:bodyPr>
          <a:lstStyle/>
          <a:p>
            <a:r>
              <a:rPr lang="fr-FR" dirty="0" smtClean="0"/>
              <a:t>1. </a:t>
            </a:r>
            <a:endParaRPr lang="fr-FR" dirty="0"/>
          </a:p>
        </p:txBody>
      </p:sp>
      <p:sp>
        <p:nvSpPr>
          <p:cNvPr id="5" name="ZoneTexte 4"/>
          <p:cNvSpPr txBox="1"/>
          <p:nvPr/>
        </p:nvSpPr>
        <p:spPr>
          <a:xfrm>
            <a:off x="2693307" y="3210690"/>
            <a:ext cx="5750555" cy="738664"/>
          </a:xfrm>
          <a:prstGeom prst="rect">
            <a:avLst/>
          </a:prstGeom>
          <a:noFill/>
        </p:spPr>
        <p:txBody>
          <a:bodyPr wrap="square" rtlCol="0">
            <a:spAutoFit/>
          </a:bodyPr>
          <a:lstStyle/>
          <a:p>
            <a:r>
              <a:rPr lang="fr-FR" sz="2400" smtClean="0"/>
              <a:t>CONCLUSION</a:t>
            </a:r>
            <a:endParaRPr lang="fr-FR" sz="2400" dirty="0" smtClean="0"/>
          </a:p>
          <a:p>
            <a:r>
              <a:rPr lang="fr-FR" dirty="0" smtClean="0"/>
              <a:t> </a:t>
            </a:r>
            <a:endParaRPr lang="fr-FR" dirty="0"/>
          </a:p>
        </p:txBody>
      </p:sp>
      <p:sp>
        <p:nvSpPr>
          <p:cNvPr id="3" name="Espace réservé du pied de page 2"/>
          <p:cNvSpPr>
            <a:spLocks noGrp="1"/>
          </p:cNvSpPr>
          <p:nvPr>
            <p:ph type="ftr" sz="quarter" idx="11"/>
          </p:nvPr>
        </p:nvSpPr>
        <p:spPr/>
        <p:txBody>
          <a:bodyPr/>
          <a:lstStyle/>
          <a:p>
            <a:r>
              <a:rPr lang="fr-FR" dirty="0" smtClean="0"/>
              <a:t>Journée RIPERT - 29 juin 2015 - Paris        </a:t>
            </a:r>
            <a:endParaRPr lang="fr-FR" dirty="0"/>
          </a:p>
        </p:txBody>
      </p:sp>
      <p:sp>
        <p:nvSpPr>
          <p:cNvPr id="6" name="Espace réservé du numéro de diapositive 5"/>
          <p:cNvSpPr>
            <a:spLocks noGrp="1"/>
          </p:cNvSpPr>
          <p:nvPr>
            <p:ph type="sldNum" sz="quarter" idx="12"/>
          </p:nvPr>
        </p:nvSpPr>
        <p:spPr/>
        <p:txBody>
          <a:bodyPr/>
          <a:lstStyle/>
          <a:p>
            <a:fld id="{FFEA2099-38F2-0C44-B015-51F6D5C5551F}" type="slidenum">
              <a:rPr lang="fr-FR" smtClean="0"/>
              <a:t>24</a:t>
            </a:fld>
            <a:endParaRPr lang="fr-FR" dirty="0"/>
          </a:p>
        </p:txBody>
      </p:sp>
    </p:spTree>
    <p:extLst>
      <p:ext uri="{BB962C8B-B14F-4D97-AF65-F5344CB8AC3E}">
        <p14:creationId xmlns:p14="http://schemas.microsoft.com/office/powerpoint/2010/main" val="28975010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CONCLUSION</a:t>
            </a:r>
            <a:endParaRPr lang="fr-FR" dirty="0"/>
          </a:p>
        </p:txBody>
      </p:sp>
      <p:sp>
        <p:nvSpPr>
          <p:cNvPr id="3" name="Espace réservé du contenu 2"/>
          <p:cNvSpPr>
            <a:spLocks noGrp="1"/>
          </p:cNvSpPr>
          <p:nvPr>
            <p:ph idx="1"/>
          </p:nvPr>
        </p:nvSpPr>
        <p:spPr>
          <a:xfrm>
            <a:off x="457200" y="1510018"/>
            <a:ext cx="8229600" cy="4079249"/>
          </a:xfrm>
        </p:spPr>
        <p:txBody>
          <a:bodyPr/>
          <a:lstStyle/>
          <a:p>
            <a:pPr marL="0" indent="0">
              <a:buNone/>
            </a:pPr>
            <a:r>
              <a:rPr lang="fr-FR" dirty="0" smtClean="0"/>
              <a:t>                                                   </a:t>
            </a:r>
          </a:p>
          <a:p>
            <a:pPr marL="0" indent="0">
              <a:buNone/>
            </a:pPr>
            <a:endParaRPr lang="fr-FR" dirty="0"/>
          </a:p>
        </p:txBody>
      </p:sp>
      <p:sp>
        <p:nvSpPr>
          <p:cNvPr id="4" name="Rectangle 3"/>
          <p:cNvSpPr/>
          <p:nvPr/>
        </p:nvSpPr>
        <p:spPr>
          <a:xfrm>
            <a:off x="670310" y="1417638"/>
            <a:ext cx="8016490" cy="4154984"/>
          </a:xfrm>
          <a:prstGeom prst="rect">
            <a:avLst/>
          </a:prstGeom>
        </p:spPr>
        <p:txBody>
          <a:bodyPr wrap="square">
            <a:spAutoFit/>
          </a:bodyPr>
          <a:lstStyle/>
          <a:p>
            <a:pPr algn="just"/>
            <a:r>
              <a:rPr lang="fr-FR" sz="2400" dirty="0" smtClean="0"/>
              <a:t>Certes le </a:t>
            </a:r>
            <a:r>
              <a:rPr lang="fr-FR" sz="2400" dirty="0"/>
              <a:t>droit pénal </a:t>
            </a:r>
            <a:r>
              <a:rPr lang="fr-FR" sz="2400" dirty="0" smtClean="0"/>
              <a:t>maritime était pour partie </a:t>
            </a:r>
            <a:r>
              <a:rPr lang="fr-FR" sz="2400" dirty="0"/>
              <a:t>obsolète </a:t>
            </a:r>
            <a:r>
              <a:rPr lang="fr-FR" sz="2400" dirty="0" smtClean="0"/>
              <a:t>et avait </a:t>
            </a:r>
            <a:r>
              <a:rPr lang="fr-FR" sz="2400" dirty="0"/>
              <a:t>besoin d’un sérieux</a:t>
            </a:r>
            <a:r>
              <a:rPr lang="fr-FR" sz="2400" dirty="0" smtClean="0"/>
              <a:t>… carénage notamment après la QPC de 2010,</a:t>
            </a:r>
          </a:p>
          <a:p>
            <a:pPr algn="just"/>
            <a:endParaRPr lang="fr-FR" sz="2400" dirty="0"/>
          </a:p>
          <a:p>
            <a:pPr algn="just"/>
            <a:r>
              <a:rPr lang="fr-FR" sz="2400" dirty="0"/>
              <a:t>Mais, </a:t>
            </a:r>
            <a:r>
              <a:rPr lang="fr-FR" sz="2400" dirty="0" smtClean="0"/>
              <a:t>il a fallu attendre cinq ans pour disposer sur  de </a:t>
            </a:r>
            <a:r>
              <a:rPr lang="fr-FR" sz="2400" dirty="0"/>
              <a:t>textes de nature </a:t>
            </a:r>
            <a:r>
              <a:rPr lang="fr-FR" sz="2400" dirty="0" smtClean="0"/>
              <a:t>législative pris </a:t>
            </a:r>
            <a:r>
              <a:rPr lang="fr-FR" sz="2400" dirty="0"/>
              <a:t>par ordonnances et ce, en matière </a:t>
            </a:r>
            <a:r>
              <a:rPr lang="fr-FR" sz="2400" dirty="0" smtClean="0"/>
              <a:t>pénale.</a:t>
            </a:r>
          </a:p>
          <a:p>
            <a:pPr algn="just"/>
            <a:endParaRPr lang="fr-FR" sz="2400" dirty="0"/>
          </a:p>
          <a:p>
            <a:pPr algn="just"/>
            <a:r>
              <a:rPr lang="fr-FR" sz="2400" dirty="0" smtClean="0"/>
              <a:t>Osons espérez que le légiste se taira pour laisser la place à la parole dans les prétoires ! Et que la sérénité reviendra ….. Même si nous sommes en matière pénale.</a:t>
            </a:r>
            <a:endParaRPr lang="fr-FR" sz="2400" dirty="0"/>
          </a:p>
        </p:txBody>
      </p:sp>
      <p:sp>
        <p:nvSpPr>
          <p:cNvPr id="5" name="Espace réservé du pied de page 4"/>
          <p:cNvSpPr>
            <a:spLocks noGrp="1"/>
          </p:cNvSpPr>
          <p:nvPr>
            <p:ph type="ftr" sz="quarter" idx="11"/>
          </p:nvPr>
        </p:nvSpPr>
        <p:spPr>
          <a:xfrm>
            <a:off x="899627" y="6356351"/>
            <a:ext cx="7787173" cy="364930"/>
          </a:xfrm>
        </p:spPr>
        <p:txBody>
          <a:bodyPr/>
          <a:lstStyle/>
          <a:p>
            <a:pPr algn="r"/>
            <a:r>
              <a:rPr lang="fr-FR" dirty="0" smtClean="0"/>
              <a:t>Journée RIPERT - 29 juin 2015 - Paris        </a:t>
            </a:r>
            <a:endParaRPr lang="fr-FR" dirty="0"/>
          </a:p>
        </p:txBody>
      </p:sp>
      <p:sp>
        <p:nvSpPr>
          <p:cNvPr id="6" name="Espace réservé du numéro de diapositive 5"/>
          <p:cNvSpPr>
            <a:spLocks noGrp="1"/>
          </p:cNvSpPr>
          <p:nvPr>
            <p:ph type="sldNum" sz="quarter" idx="12"/>
          </p:nvPr>
        </p:nvSpPr>
        <p:spPr/>
        <p:txBody>
          <a:bodyPr/>
          <a:lstStyle/>
          <a:p>
            <a:fld id="{FFEA2099-38F2-0C44-B015-51F6D5C5551F}" type="slidenum">
              <a:rPr lang="fr-FR" smtClean="0"/>
              <a:t>25</a:t>
            </a:fld>
            <a:endParaRPr lang="fr-FR" dirty="0"/>
          </a:p>
        </p:txBody>
      </p:sp>
    </p:spTree>
    <p:extLst>
      <p:ext uri="{BB962C8B-B14F-4D97-AF65-F5344CB8AC3E}">
        <p14:creationId xmlns:p14="http://schemas.microsoft.com/office/powerpoint/2010/main" val="10141432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stretch>
            <a:fillRect/>
          </a:stretch>
        </p:blipFill>
        <p:spPr>
          <a:xfrm>
            <a:off x="194037" y="0"/>
            <a:ext cx="7849684" cy="6858000"/>
          </a:xfrm>
          <a:prstGeom prst="rect">
            <a:avLst/>
          </a:prstGeom>
        </p:spPr>
      </p:pic>
      <p:sp>
        <p:nvSpPr>
          <p:cNvPr id="3" name="ZoneTexte 2"/>
          <p:cNvSpPr txBox="1"/>
          <p:nvPr/>
        </p:nvSpPr>
        <p:spPr>
          <a:xfrm>
            <a:off x="423354" y="846776"/>
            <a:ext cx="7214653" cy="1477328"/>
          </a:xfrm>
          <a:prstGeom prst="rect">
            <a:avLst/>
          </a:prstGeom>
          <a:noFill/>
        </p:spPr>
        <p:txBody>
          <a:bodyPr wrap="square" rtlCol="0">
            <a:spAutoFit/>
          </a:bodyPr>
          <a:lstStyle/>
          <a:p>
            <a:r>
              <a:rPr lang="fr-FR"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pple Chancery"/>
                <a:cs typeface="Apple Chancery"/>
              </a:rPr>
              <a:t>La justice et la liberté sont faites pour s’entendre.</a:t>
            </a:r>
          </a:p>
          <a:p>
            <a:r>
              <a:rPr lang="fr-FR"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pple Chancery"/>
                <a:cs typeface="Apple Chancery"/>
              </a:rPr>
              <a:t>La liberté est juste et la justice est libre</a:t>
            </a:r>
          </a:p>
          <a:p>
            <a:endParaRPr lang="fr-FR" dirty="0"/>
          </a:p>
          <a:p>
            <a:pPr algn="r"/>
            <a:r>
              <a:rPr lang="fr-FR" sz="2400" b="1" dirty="0" smtClean="0">
                <a:ln w="12700">
                  <a:solidFill>
                    <a:schemeClr val="tx2">
                      <a:satMod val="155000"/>
                    </a:schemeClr>
                  </a:solidFill>
                  <a:prstDash val="solid"/>
                </a:ln>
                <a:solidFill>
                  <a:schemeClr val="accent1">
                    <a:lumMod val="60000"/>
                    <a:lumOff val="40000"/>
                  </a:schemeClr>
                </a:solidFill>
                <a:effectLst>
                  <a:outerShdw blurRad="41275" dist="20320" dir="1800000" algn="tl" rotWithShape="0">
                    <a:srgbClr val="000000">
                      <a:alpha val="40000"/>
                    </a:srgbClr>
                  </a:outerShdw>
                </a:effectLst>
                <a:latin typeface="Apple Chancery"/>
                <a:cs typeface="Apple Chancery"/>
              </a:rPr>
              <a:t>Victor </a:t>
            </a:r>
            <a:r>
              <a:rPr lang="fr-FR" sz="2400" b="1" dirty="0">
                <a:ln w="12700">
                  <a:solidFill>
                    <a:schemeClr val="tx2">
                      <a:satMod val="155000"/>
                    </a:schemeClr>
                  </a:solidFill>
                  <a:prstDash val="solid"/>
                </a:ln>
                <a:solidFill>
                  <a:schemeClr val="accent1">
                    <a:lumMod val="60000"/>
                    <a:lumOff val="40000"/>
                  </a:schemeClr>
                </a:solidFill>
                <a:effectLst>
                  <a:outerShdw blurRad="41275" dist="20320" dir="1800000" algn="tl" rotWithShape="0">
                    <a:srgbClr val="000000">
                      <a:alpha val="40000"/>
                    </a:srgbClr>
                  </a:outerShdw>
                </a:effectLst>
                <a:latin typeface="Apple Chancery"/>
                <a:cs typeface="Apple Chancery"/>
              </a:rPr>
              <a:t>H</a:t>
            </a:r>
            <a:r>
              <a:rPr lang="fr-FR" sz="2400" b="1" dirty="0" smtClean="0">
                <a:ln w="12700">
                  <a:solidFill>
                    <a:schemeClr val="tx2">
                      <a:satMod val="155000"/>
                    </a:schemeClr>
                  </a:solidFill>
                  <a:prstDash val="solid"/>
                </a:ln>
                <a:solidFill>
                  <a:schemeClr val="accent1">
                    <a:lumMod val="60000"/>
                    <a:lumOff val="40000"/>
                  </a:schemeClr>
                </a:solidFill>
                <a:effectLst>
                  <a:outerShdw blurRad="41275" dist="20320" dir="1800000" algn="tl" rotWithShape="0">
                    <a:srgbClr val="000000">
                      <a:alpha val="40000"/>
                    </a:srgbClr>
                  </a:outerShdw>
                </a:effectLst>
                <a:latin typeface="Apple Chancery"/>
                <a:cs typeface="Apple Chancery"/>
              </a:rPr>
              <a:t>ugo</a:t>
            </a:r>
            <a:endParaRPr lang="fr-FR" sz="2400" b="1" dirty="0">
              <a:ln w="12700">
                <a:solidFill>
                  <a:schemeClr val="tx2">
                    <a:satMod val="155000"/>
                  </a:schemeClr>
                </a:solidFill>
                <a:prstDash val="solid"/>
              </a:ln>
              <a:solidFill>
                <a:schemeClr val="accent1">
                  <a:lumMod val="60000"/>
                  <a:lumOff val="40000"/>
                </a:schemeClr>
              </a:solidFill>
              <a:effectLst>
                <a:outerShdw blurRad="41275" dist="20320" dir="1800000" algn="tl" rotWithShape="0">
                  <a:srgbClr val="000000">
                    <a:alpha val="40000"/>
                  </a:srgbClr>
                </a:outerShdw>
              </a:effectLst>
              <a:latin typeface="Apple Chancery"/>
              <a:cs typeface="Apple Chancery"/>
            </a:endParaRPr>
          </a:p>
        </p:txBody>
      </p:sp>
      <p:sp>
        <p:nvSpPr>
          <p:cNvPr id="4" name="Espace réservé du pied de page 3"/>
          <p:cNvSpPr>
            <a:spLocks noGrp="1"/>
          </p:cNvSpPr>
          <p:nvPr>
            <p:ph type="ftr" sz="quarter" idx="11"/>
          </p:nvPr>
        </p:nvSpPr>
        <p:spPr/>
        <p:txBody>
          <a:bodyPr/>
          <a:lstStyle/>
          <a:p>
            <a:r>
              <a:rPr lang="fr-FR" dirty="0" smtClean="0"/>
              <a:t>Journée RIPERT - 29 juin 2015 - Paris        </a:t>
            </a:r>
            <a:endParaRPr lang="fr-FR" dirty="0"/>
          </a:p>
        </p:txBody>
      </p:sp>
      <p:sp>
        <p:nvSpPr>
          <p:cNvPr id="5" name="Espace réservé du numéro de diapositive 4"/>
          <p:cNvSpPr>
            <a:spLocks noGrp="1"/>
          </p:cNvSpPr>
          <p:nvPr>
            <p:ph type="sldNum" sz="quarter" idx="12"/>
          </p:nvPr>
        </p:nvSpPr>
        <p:spPr/>
        <p:txBody>
          <a:bodyPr/>
          <a:lstStyle/>
          <a:p>
            <a:fld id="{FFEA2099-38F2-0C44-B015-51F6D5C5551F}" type="slidenum">
              <a:rPr lang="fr-FR" smtClean="0"/>
              <a:t>26</a:t>
            </a:fld>
            <a:endParaRPr lang="fr-FR" dirty="0"/>
          </a:p>
        </p:txBody>
      </p:sp>
    </p:spTree>
    <p:extLst>
      <p:ext uri="{BB962C8B-B14F-4D97-AF65-F5344CB8AC3E}">
        <p14:creationId xmlns:p14="http://schemas.microsoft.com/office/powerpoint/2010/main" val="1146350302"/>
      </p:ext>
    </p:extLst>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2844</TotalTime>
  <Words>1414</Words>
  <Application>Microsoft Office PowerPoint</Application>
  <PresentationFormat>Affichage à l'écran (4:3)</PresentationFormat>
  <Paragraphs>224</Paragraphs>
  <Slides>25</Slides>
  <Notes>2</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25</vt:i4>
      </vt:variant>
    </vt:vector>
  </HeadingPairs>
  <TitlesOfParts>
    <vt:vector size="27" baseType="lpstr">
      <vt:lpstr>Thème Office</vt:lpstr>
      <vt:lpstr>Document</vt:lpstr>
      <vt:lpstr>Présentation PowerPoint</vt:lpstr>
      <vt:lpstr>Présentation PowerPoint</vt:lpstr>
      <vt:lpstr>Présentation PowerPoint</vt:lpstr>
      <vt:lpstr>De la création en 1400, ….. à la disparition en 1926</vt:lpstr>
      <vt:lpstr>Ordonnance 1673</vt:lpstr>
      <vt:lpstr>LE RETABLISSEMENT  DES TRIBUNAUX MARITIMES COMMERCIAUX </vt:lpstr>
      <vt:lpstr>LA QPC DE 2010</vt:lpstr>
      <vt:lpstr>Présentation PowerPoint</vt:lpstr>
      <vt:lpstr>A - Ordonnance n° 2012-1218 du 2 novembre 2012 portant réforme pénale en matière maritime </vt:lpstr>
      <vt:lpstr>Présentation PowerPoint</vt:lpstr>
      <vt:lpstr>Présentation PowerPoint</vt:lpstr>
      <vt:lpstr>B / LES DECRETS D’APPLICATION </vt:lpstr>
      <vt:lpstr>Présentation PowerPoint</vt:lpstr>
      <vt:lpstr>Présentation PowerPoint</vt:lpstr>
      <vt:lpstr>A – LA COMPOSITION DES TM</vt:lpstr>
      <vt:lpstr>Présentation PowerPoint</vt:lpstr>
      <vt:lpstr>Présentation PowerPoint</vt:lpstr>
      <vt:lpstr>Présentation PowerPoint</vt:lpstr>
      <vt:lpstr>Présentation PowerPoint</vt:lpstr>
      <vt:lpstr>B - COMPETENCE DES TRIBUNAUX MARITIMES  </vt:lpstr>
      <vt:lpstr>Présentation PowerPoint</vt:lpstr>
      <vt:lpstr>C - LA PROCEDURE </vt:lpstr>
      <vt:lpstr>Présentation PowerPoint</vt:lpstr>
      <vt:lpstr>CONCLUSION</vt:lpstr>
      <vt:lpstr>Présentation PowerPoint</vt:lpstr>
    </vt:vector>
  </TitlesOfParts>
  <Company>MJC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Mesnil Pascale</dc:creator>
  <cp:lastModifiedBy>Philippe BOISSON</cp:lastModifiedBy>
  <cp:revision>30</cp:revision>
  <dcterms:created xsi:type="dcterms:W3CDTF">2015-05-22T19:48:06Z</dcterms:created>
  <dcterms:modified xsi:type="dcterms:W3CDTF">2015-06-29T06:37:26Z</dcterms:modified>
</cp:coreProperties>
</file>