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2" r:id="rId1"/>
    <p:sldMasterId id="2147483677" r:id="rId2"/>
    <p:sldMasterId id="2147483692" r:id="rId3"/>
    <p:sldMasterId id="2147483707" r:id="rId4"/>
    <p:sldMasterId id="2147483722" r:id="rId5"/>
    <p:sldMasterId id="2147483737" r:id="rId6"/>
  </p:sldMasterIdLst>
  <p:notesMasterIdLst>
    <p:notesMasterId r:id="rId32"/>
  </p:notesMasterIdLst>
  <p:handoutMasterIdLst>
    <p:handoutMasterId r:id="rId33"/>
  </p:handoutMasterIdLst>
  <p:sldIdLst>
    <p:sldId id="742" r:id="rId7"/>
    <p:sldId id="745" r:id="rId8"/>
    <p:sldId id="763" r:id="rId9"/>
    <p:sldId id="746" r:id="rId10"/>
    <p:sldId id="776" r:id="rId11"/>
    <p:sldId id="747" r:id="rId12"/>
    <p:sldId id="748" r:id="rId13"/>
    <p:sldId id="749" r:id="rId14"/>
    <p:sldId id="777" r:id="rId15"/>
    <p:sldId id="750" r:id="rId16"/>
    <p:sldId id="751" r:id="rId17"/>
    <p:sldId id="752" r:id="rId18"/>
    <p:sldId id="753" r:id="rId19"/>
    <p:sldId id="758" r:id="rId20"/>
    <p:sldId id="765" r:id="rId21"/>
    <p:sldId id="767" r:id="rId22"/>
    <p:sldId id="768" r:id="rId23"/>
    <p:sldId id="769" r:id="rId24"/>
    <p:sldId id="770" r:id="rId25"/>
    <p:sldId id="771" r:id="rId26"/>
    <p:sldId id="772" r:id="rId27"/>
    <p:sldId id="773" r:id="rId28"/>
    <p:sldId id="774" r:id="rId29"/>
    <p:sldId id="775" r:id="rId30"/>
    <p:sldId id="736" r:id="rId31"/>
  </p:sldIdLst>
  <p:sldSz cx="9144000" cy="6858000" type="screen4x3"/>
  <p:notesSz cx="6810375" cy="99425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00004E"/>
        </a:solidFill>
        <a:latin typeface="ITC Quay Sans Com Book" pitchFamily="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000000"/>
    <a:srgbClr val="00004E"/>
    <a:srgbClr val="E97F7F"/>
    <a:srgbClr val="00C5C0"/>
    <a:srgbClr val="66FFFF"/>
    <a:srgbClr val="FF9E45"/>
    <a:srgbClr val="FF7D07"/>
    <a:srgbClr val="00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39" autoAdjust="0"/>
  </p:normalViewPr>
  <p:slideViewPr>
    <p:cSldViewPr snapToGrid="0"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905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880" y="0"/>
            <a:ext cx="2951905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372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241"/>
            <a:ext cx="2951905" cy="49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372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880" y="9443241"/>
            <a:ext cx="2951905" cy="49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6BE159BB-FD17-48BF-AB3D-73E002A163F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222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905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E45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470" y="0"/>
            <a:ext cx="2951905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E45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73637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157" y="4722416"/>
            <a:ext cx="4994063" cy="4474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E45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830"/>
            <a:ext cx="2951905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E45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470" y="9444830"/>
            <a:ext cx="2951905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E45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5" tIns="45788" rIns="91575" bIns="4578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</a:defRPr>
            </a:lvl1pPr>
          </a:lstStyle>
          <a:p>
            <a:fld id="{5AD25F2D-0531-419B-A2FF-6023E9A73A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2846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25F2D-0531-419B-A2FF-6023E9A73A7D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#771821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840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25F2D-0531-419B-A2FF-6023E9A73A7D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#771821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840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B57EEB-C86B-4E12-9BF9-3FCDC78FC6AD}" type="slidenum">
              <a:rPr lang="en-GB"/>
              <a:pPr/>
              <a:t>8</a:t>
            </a:fld>
            <a:endParaRPr lang="en-GB"/>
          </a:p>
        </p:txBody>
      </p:sp>
      <p:sp>
        <p:nvSpPr>
          <p:cNvPr id="131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#771821</a:t>
            </a:r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#771821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D25F2D-0531-419B-A2FF-6023E9A73A7D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5524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76C58C-6A61-4A90-98B6-131495C9E234}" type="slidenum">
              <a:rPr lang="en-GB"/>
              <a:pPr/>
              <a:t>15</a:t>
            </a:fld>
            <a:endParaRPr lang="en-GB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582" y="4722694"/>
            <a:ext cx="4993214" cy="447413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0" y="4205288"/>
            <a:ext cx="9144000" cy="2652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0" y="0"/>
            <a:ext cx="9144000" cy="1589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 flipH="1">
            <a:off x="1403350" y="4141788"/>
            <a:ext cx="7740650" cy="1619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 flipH="1">
            <a:off x="0" y="4141788"/>
            <a:ext cx="3203575" cy="161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7742238" y="6176963"/>
            <a:ext cx="1160462" cy="455612"/>
            <a:chOff x="4877" y="537"/>
            <a:chExt cx="731" cy="287"/>
          </a:xfrm>
        </p:grpSpPr>
        <p:sp>
          <p:nvSpPr>
            <p:cNvPr id="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4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0355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98588" y="3273425"/>
            <a:ext cx="7504112" cy="70643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buClrTx/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1303557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398588" y="1771650"/>
            <a:ext cx="7504112" cy="15017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4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5E9C8618-9672-4172-A968-2795A6DB2E7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04814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 sz="1100"/>
            </a:lvl1pPr>
          </a:lstStyle>
          <a:p>
            <a:fld id="{E61B8441-0BEC-4DC8-9AD0-8EA541599C4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0616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06E07B-A0D6-4E2E-BD8B-54B3BB1DF56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9671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4ED145-7355-485A-BBA3-CFCFFC769DB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26582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B418D-7065-4D19-9486-AD214B9B66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66628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8376C-2F98-4922-9F5D-DC3D72BEA9C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29046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123D4-4E7E-4F5B-B23F-E7ECF10474D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36131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AD7C5-CD32-498E-8B29-99966F9269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9843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10A912-EE2C-408E-8D2A-E28C22399D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3230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84552-5A23-45B2-8252-216785BCA70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64024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18200" y="250825"/>
            <a:ext cx="1824038" cy="5930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2913" y="250825"/>
            <a:ext cx="5322887" cy="5930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B260BB-3E0B-431C-9102-559C2D4C29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10164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250825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03350" y="1512888"/>
            <a:ext cx="6338888" cy="466883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 dirty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9CF803-F1A8-41D7-852F-8CC6E30C42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40582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410" y="3186972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9CF803-F1A8-41D7-852F-8CC6E30C42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32637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29112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0" y="4205288"/>
            <a:ext cx="9144000" cy="2652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0" y="0"/>
            <a:ext cx="9144000" cy="1589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 flipH="1">
            <a:off x="1403350" y="4141788"/>
            <a:ext cx="7740650" cy="1619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 flipH="1">
            <a:off x="0" y="4141788"/>
            <a:ext cx="3203575" cy="161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7742238" y="6176963"/>
            <a:ext cx="1160462" cy="455612"/>
            <a:chOff x="4877" y="537"/>
            <a:chExt cx="731" cy="287"/>
          </a:xfrm>
        </p:grpSpPr>
        <p:sp>
          <p:nvSpPr>
            <p:cNvPr id="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4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0355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98588" y="3273425"/>
            <a:ext cx="7504112" cy="70643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buClrTx/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1303557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398588" y="1771650"/>
            <a:ext cx="7504112" cy="15017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4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57741C44-E356-4AD0-A87F-2D41A243E02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02374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DCA2A-D17B-4A05-A974-3CF9F834A6A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429572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20357-A5DB-44E6-BA8C-B1FF87A1E68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703259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6F1AE-A390-4678-AF93-A1EE97F4D92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77343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B7A30-46C0-4D94-972F-CA1607CD9DE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87348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28832-3C81-40A2-9359-455C411A053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9616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3B2CD-3919-4B8E-8448-695DEEE12B1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427555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A2B7B-9BB7-4182-AAB9-632AA40B097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288782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9EA14-7774-4583-9A66-E3BA53E4F4C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289035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4CF4D-E5E4-4B4F-8730-BCB9EDA9BE0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149766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18200" y="250825"/>
            <a:ext cx="1824038" cy="5930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2913" y="250825"/>
            <a:ext cx="5322887" cy="5930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3EC3E-A434-4A22-B9EF-992DA809ABF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872023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250825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03350" y="1512888"/>
            <a:ext cx="6338888" cy="466883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 dirty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E36C4-0E95-4C40-B658-CAC0B7F11D2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00781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410" y="3186972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F7529-9AA5-47BB-9713-C0015B5582B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600573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615694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0" y="4205288"/>
            <a:ext cx="9144000" cy="2652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0" y="0"/>
            <a:ext cx="9144000" cy="1589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 flipH="1">
            <a:off x="1403350" y="4141788"/>
            <a:ext cx="7740650" cy="1619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 flipH="1">
            <a:off x="0" y="4141788"/>
            <a:ext cx="3203575" cy="161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7742238" y="6176963"/>
            <a:ext cx="1160462" cy="455612"/>
            <a:chOff x="4877" y="537"/>
            <a:chExt cx="731" cy="287"/>
          </a:xfrm>
        </p:grpSpPr>
        <p:sp>
          <p:nvSpPr>
            <p:cNvPr id="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4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0355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98588" y="3273425"/>
            <a:ext cx="7504112" cy="70643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buClrTx/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1303557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398588" y="1771650"/>
            <a:ext cx="7504112" cy="15017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4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A2576D41-668E-4DEE-98BD-8981D4217E6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470862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BE9B1-CB5E-46D0-A71F-89B657B30DC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068254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76584-743A-4407-9B61-F48B05A97FE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99515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D9CE6-A180-4A37-A0E8-120CA16C12A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26226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44771-B008-490C-B58E-8879216E675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33359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B80C9-891F-4391-96FF-2A053C2E8D3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86228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202B8-61FE-49B6-A616-2B0F557CE9A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96842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5D687-CEE6-4370-B5F5-34242E85935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721258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0E462-A941-4938-8738-98F1D591F5A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34176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D0A84-4C2C-452C-9B16-1FF3846E6AE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52054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18200" y="250825"/>
            <a:ext cx="1824038" cy="5930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2913" y="250825"/>
            <a:ext cx="5322887" cy="5930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46119-9981-4E86-954B-8FED55A93F8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54202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250825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03350" y="1512888"/>
            <a:ext cx="6338888" cy="466883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 dirty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E7892-6017-4B7B-BB4C-A3CEF6A97B5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30723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410" y="3186972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FC1D7-984E-49A5-BB55-EF9B01B3FBC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650649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165710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0" y="4205288"/>
            <a:ext cx="9144000" cy="2652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0" y="0"/>
            <a:ext cx="9144000" cy="1589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 flipH="1">
            <a:off x="1403350" y="4141788"/>
            <a:ext cx="7740650" cy="1619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 flipH="1">
            <a:off x="0" y="4141788"/>
            <a:ext cx="3203575" cy="161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7742238" y="6176963"/>
            <a:ext cx="1160462" cy="455612"/>
            <a:chOff x="4877" y="537"/>
            <a:chExt cx="731" cy="287"/>
          </a:xfrm>
        </p:grpSpPr>
        <p:sp>
          <p:nvSpPr>
            <p:cNvPr id="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4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0355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98588" y="3273425"/>
            <a:ext cx="7504112" cy="70643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buClrTx/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1303557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398588" y="1771650"/>
            <a:ext cx="7504112" cy="15017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4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F45E5748-2279-4CC3-B799-4762458BC28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162365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3A4C9-F313-4EDA-9628-11FE4CF99D2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010440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11799-4C20-4E9A-847D-80C05BF463F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69671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72167-4BA1-4756-BA3B-488D59BC97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550382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6B915-0167-4592-A549-E85147C202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670770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C7586-EBC9-4584-A85C-B7A97F36BF7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9995252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1326F-6A3F-4E07-B474-EBE62669ABD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072023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C54FB-7A2E-4293-8253-84E5EF5D3FD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0122492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C9D6D-CE6B-489A-997F-418D6E14EAB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733482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14381-F431-497C-8246-B5B17804473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389154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18200" y="250825"/>
            <a:ext cx="1824038" cy="5930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2913" y="250825"/>
            <a:ext cx="5322887" cy="5930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8999E-E9BD-4858-AA9C-AB2A510AD6C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356065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250825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03350" y="1512888"/>
            <a:ext cx="6338888" cy="466883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 dirty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91860-A75B-4D4D-96A7-F442B8C3C62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932821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410" y="3186972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87241-68F1-4A2C-B577-457A50DD046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4643906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34620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0" y="4205288"/>
            <a:ext cx="9144000" cy="2652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0" y="0"/>
            <a:ext cx="9144000" cy="1589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 flipH="1">
            <a:off x="1403350" y="4141788"/>
            <a:ext cx="7740650" cy="1619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 flipH="1">
            <a:off x="0" y="4141788"/>
            <a:ext cx="3203575" cy="161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7742238" y="6176963"/>
            <a:ext cx="1160462" cy="455612"/>
            <a:chOff x="4877" y="537"/>
            <a:chExt cx="731" cy="287"/>
          </a:xfrm>
        </p:grpSpPr>
        <p:sp>
          <p:nvSpPr>
            <p:cNvPr id="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4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0355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98588" y="3273425"/>
            <a:ext cx="7504112" cy="70643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buClrTx/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1303557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398588" y="1771650"/>
            <a:ext cx="7504112" cy="15017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4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EAF0929B-0C55-4B39-BAF3-35171C2F6E5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0661552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9DBBC-FB56-45DA-A839-97DDB0DB303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816244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BB7BA-DA0E-4E7B-BAD2-1DBFBCA159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180133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D3CCD-C45F-47A2-AA32-A384007447B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9415377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69D40-47FA-43FA-ABBE-EC3D667839A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1015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86BBA-00EC-4302-87B1-4B8DEF1E492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15863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C297E-F69C-4C25-AB92-91AEB8FFE1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3758194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7790C-9E60-412E-BBD6-F067AD0BB91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4413436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6E256-244E-4EB6-9C13-66F40245E8B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183358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35E61-D9D6-46D3-B4F4-338BD228F80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626249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18200" y="250825"/>
            <a:ext cx="1824038" cy="5930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2913" y="250825"/>
            <a:ext cx="5322887" cy="5930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B6B86-B4E0-4A80-85A5-D75F762C6C0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212032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250825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03350" y="1512888"/>
            <a:ext cx="6338888" cy="466883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 dirty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9B1FD-28DC-406B-A047-2B2D34BB73F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063779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410" y="3186972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01D8C-F206-4965-8350-3A79FE0CE87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7042746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2981678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0" y="4205288"/>
            <a:ext cx="9144000" cy="2652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0" y="0"/>
            <a:ext cx="9144000" cy="1589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 flipH="1">
            <a:off x="1403350" y="4141788"/>
            <a:ext cx="7740650" cy="1619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 flipH="1">
            <a:off x="0" y="4141788"/>
            <a:ext cx="3203575" cy="161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4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7742238" y="6176963"/>
            <a:ext cx="1160462" cy="455612"/>
            <a:chOff x="4877" y="537"/>
            <a:chExt cx="731" cy="287"/>
          </a:xfrm>
        </p:grpSpPr>
        <p:sp>
          <p:nvSpPr>
            <p:cNvPr id="9" name="AutoShape 30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2" name="Rectangle 33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3" name="Freeform 34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</p:grpSp>
      <p:sp>
        <p:nvSpPr>
          <p:cNvPr id="130355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98588" y="3273425"/>
            <a:ext cx="7504112" cy="70643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buClrTx/>
              <a:buFont typeface="Wingdings" pitchFamily="2" charset="2"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1303557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398588" y="1771650"/>
            <a:ext cx="7504112" cy="15017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14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5E9C8618-9672-4172-A968-2795A6DB2E7C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896685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205EC-CB7F-4E00-9ED5-04A1A0DBB093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650909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05307-4C0C-449C-BC00-8876545E188B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30730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87A77-E645-47F7-A4D1-220130EFCFC7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629748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0F31A-ADA9-48AB-922F-B53FC286C375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24289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E4480-DBB7-4F70-A495-9D6C873181C1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894438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EF5C9-6CCA-4809-8C91-F0080DB20637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084159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5A36F-CD11-4F83-A584-172D8A669A2A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96981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61254-9127-4C1E-AAF2-C659559497FB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141305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E324A-3344-4CBC-AF6A-CC437FB56095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173944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18200" y="250825"/>
            <a:ext cx="1824038" cy="5930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2913" y="250825"/>
            <a:ext cx="5322887" cy="5930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A810C-5289-4E51-AB24-8B535AA163A4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896573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250825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03350" y="1512888"/>
            <a:ext cx="6338888" cy="4668837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2D5A4-BBE3-4374-B18F-8EEC5315C4D2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196508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410" y="3186972"/>
            <a:ext cx="7297737" cy="612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0" y="1512888"/>
            <a:ext cx="3092450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888"/>
            <a:ext cx="3094038" cy="466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D0873-6B88-4822-91B7-7C7ECBAB2C71}" type="slidenum">
              <a:rPr lang="en-GB">
                <a:solidFill>
                  <a:srgbClr val="003366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91532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3328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7"/>
          <p:cNvGrpSpPr>
            <a:grpSpLocks/>
          </p:cNvGrpSpPr>
          <p:nvPr/>
        </p:nvGrpSpPr>
        <p:grpSpPr bwMode="auto">
          <a:xfrm>
            <a:off x="7615238" y="635000"/>
            <a:ext cx="1160462" cy="455613"/>
            <a:chOff x="4877" y="537"/>
            <a:chExt cx="731" cy="287"/>
          </a:xfrm>
        </p:grpSpPr>
        <p:sp>
          <p:nvSpPr>
            <p:cNvPr id="1032" name="AutoShape 18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3" name="Freeform 19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4" name="Freeform 20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5" name="Rectangle 21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22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777875" y="593725"/>
            <a:ext cx="7297738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403350" y="1512888"/>
            <a:ext cx="6338888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7D0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302552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91325" y="6486525"/>
            <a:ext cx="2133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9CF803-F1A8-41D7-852F-8CC6E30C42A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30" name="Rectangle 23"/>
          <p:cNvSpPr>
            <a:spLocks noChangeArrowheads="1"/>
          </p:cNvSpPr>
          <p:nvPr/>
        </p:nvSpPr>
        <p:spPr bwMode="auto">
          <a:xfrm flipH="1">
            <a:off x="5846763" y="0"/>
            <a:ext cx="3297237" cy="319088"/>
          </a:xfrm>
          <a:prstGeom prst="rect">
            <a:avLst/>
          </a:pr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Rectangle 16"/>
          <p:cNvSpPr>
            <a:spLocks noChangeArrowheads="1"/>
          </p:cNvSpPr>
          <p:nvPr/>
        </p:nvSpPr>
        <p:spPr bwMode="auto">
          <a:xfrm flipH="1">
            <a:off x="0" y="0"/>
            <a:ext cx="6553200" cy="319088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9pPr>
    </p:titleStyle>
    <p:bodyStyle>
      <a:lvl1pPr marL="174625" indent="-1746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73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buChar char="–"/>
        <a:defRPr sz="2000">
          <a:solidFill>
            <a:schemeClr val="tx1"/>
          </a:solidFill>
          <a:latin typeface="+mn-lt"/>
        </a:defRPr>
      </a:lvl2pPr>
      <a:lvl3pPr marL="593725" indent="-228600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819150" indent="-2238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</a:defRPr>
      </a:lvl4pPr>
      <a:lvl5pPr marL="820738" indent="1008063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5pPr>
      <a:lvl6pPr marL="12779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6pPr>
      <a:lvl7pPr marL="17351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7pPr>
      <a:lvl8pPr marL="21923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8pPr>
      <a:lvl9pPr marL="26495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7"/>
          <p:cNvGrpSpPr>
            <a:grpSpLocks/>
          </p:cNvGrpSpPr>
          <p:nvPr/>
        </p:nvGrpSpPr>
        <p:grpSpPr bwMode="auto">
          <a:xfrm>
            <a:off x="7635875" y="433388"/>
            <a:ext cx="1160463" cy="455612"/>
            <a:chOff x="4877" y="537"/>
            <a:chExt cx="731" cy="287"/>
          </a:xfrm>
        </p:grpSpPr>
        <p:sp>
          <p:nvSpPr>
            <p:cNvPr id="2056" name="AutoShape 18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7" name="Freeform 19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8" name="Freeform 20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9" name="Rectangle 21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Freeform 22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777875" y="593725"/>
            <a:ext cx="7297738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403350" y="1512888"/>
            <a:ext cx="6338888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7D0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302552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91325" y="6486525"/>
            <a:ext cx="2133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fld id="{0D7178B0-2AC6-4FFD-91E8-9CC626DB5B0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054" name="Rectangle 23"/>
          <p:cNvSpPr>
            <a:spLocks noChangeArrowheads="1"/>
          </p:cNvSpPr>
          <p:nvPr/>
        </p:nvSpPr>
        <p:spPr bwMode="auto">
          <a:xfrm flipH="1">
            <a:off x="5846763" y="0"/>
            <a:ext cx="3297237" cy="319088"/>
          </a:xfrm>
          <a:prstGeom prst="rect">
            <a:avLst/>
          </a:pr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Rectangle 16"/>
          <p:cNvSpPr>
            <a:spLocks noChangeArrowheads="1"/>
          </p:cNvSpPr>
          <p:nvPr/>
        </p:nvSpPr>
        <p:spPr bwMode="auto">
          <a:xfrm flipH="1">
            <a:off x="0" y="0"/>
            <a:ext cx="6553200" cy="319088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9pPr>
    </p:titleStyle>
    <p:bodyStyle>
      <a:lvl1pPr marL="174625" indent="-1746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73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buChar char="–"/>
        <a:defRPr sz="2000">
          <a:solidFill>
            <a:schemeClr val="tx1"/>
          </a:solidFill>
          <a:latin typeface="+mn-lt"/>
        </a:defRPr>
      </a:lvl2pPr>
      <a:lvl3pPr marL="593725" indent="-228600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819150" indent="-2238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</a:defRPr>
      </a:lvl4pPr>
      <a:lvl5pPr marL="820738" indent="1008063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5pPr>
      <a:lvl6pPr marL="12779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6pPr>
      <a:lvl7pPr marL="17351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7pPr>
      <a:lvl8pPr marL="21923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8pPr>
      <a:lvl9pPr marL="26495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7"/>
          <p:cNvGrpSpPr>
            <a:grpSpLocks/>
          </p:cNvGrpSpPr>
          <p:nvPr/>
        </p:nvGrpSpPr>
        <p:grpSpPr bwMode="auto">
          <a:xfrm>
            <a:off x="7615238" y="635000"/>
            <a:ext cx="1160462" cy="455613"/>
            <a:chOff x="4877" y="537"/>
            <a:chExt cx="731" cy="287"/>
          </a:xfrm>
        </p:grpSpPr>
        <p:sp>
          <p:nvSpPr>
            <p:cNvPr id="3080" name="AutoShape 18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1" name="Freeform 19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2" name="Freeform 20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Rectangle 21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4" name="Freeform 22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777875" y="593725"/>
            <a:ext cx="7297738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403350" y="1512888"/>
            <a:ext cx="6338888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7D0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302552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91325" y="6486525"/>
            <a:ext cx="2133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fld id="{E2BBDC02-516F-48B4-8CA3-F68BC6DBA63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3078" name="Rectangle 23"/>
          <p:cNvSpPr>
            <a:spLocks noChangeArrowheads="1"/>
          </p:cNvSpPr>
          <p:nvPr/>
        </p:nvSpPr>
        <p:spPr bwMode="auto">
          <a:xfrm flipH="1">
            <a:off x="5846763" y="0"/>
            <a:ext cx="3297237" cy="319088"/>
          </a:xfrm>
          <a:prstGeom prst="rect">
            <a:avLst/>
          </a:pr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16"/>
          <p:cNvSpPr>
            <a:spLocks noChangeArrowheads="1"/>
          </p:cNvSpPr>
          <p:nvPr/>
        </p:nvSpPr>
        <p:spPr bwMode="auto">
          <a:xfrm flipH="1">
            <a:off x="0" y="0"/>
            <a:ext cx="6553200" cy="319088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9pPr>
    </p:titleStyle>
    <p:bodyStyle>
      <a:lvl1pPr marL="174625" indent="-1746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73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buChar char="–"/>
        <a:defRPr sz="2000">
          <a:solidFill>
            <a:schemeClr val="tx1"/>
          </a:solidFill>
          <a:latin typeface="+mn-lt"/>
        </a:defRPr>
      </a:lvl2pPr>
      <a:lvl3pPr marL="593725" indent="-228600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819150" indent="-2238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</a:defRPr>
      </a:lvl4pPr>
      <a:lvl5pPr marL="820738" indent="1008063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5pPr>
      <a:lvl6pPr marL="12779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6pPr>
      <a:lvl7pPr marL="17351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7pPr>
      <a:lvl8pPr marL="21923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8pPr>
      <a:lvl9pPr marL="26495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7"/>
          <p:cNvGrpSpPr>
            <a:grpSpLocks/>
          </p:cNvGrpSpPr>
          <p:nvPr/>
        </p:nvGrpSpPr>
        <p:grpSpPr bwMode="auto">
          <a:xfrm>
            <a:off x="7615238" y="635000"/>
            <a:ext cx="1160462" cy="455613"/>
            <a:chOff x="4877" y="537"/>
            <a:chExt cx="731" cy="287"/>
          </a:xfrm>
        </p:grpSpPr>
        <p:sp>
          <p:nvSpPr>
            <p:cNvPr id="4104" name="AutoShape 18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Freeform 19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Freeform 20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Rectangle 21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Freeform 22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777875" y="593725"/>
            <a:ext cx="7297738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4100" name="Rectangle 5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403350" y="1512888"/>
            <a:ext cx="6338888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7D0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302552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91325" y="6486525"/>
            <a:ext cx="2133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fld id="{76C36CD4-CAF5-4D61-B6FA-BB1B6B9636A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102" name="Rectangle 23"/>
          <p:cNvSpPr>
            <a:spLocks noChangeArrowheads="1"/>
          </p:cNvSpPr>
          <p:nvPr/>
        </p:nvSpPr>
        <p:spPr bwMode="auto">
          <a:xfrm flipH="1">
            <a:off x="5846763" y="0"/>
            <a:ext cx="3297237" cy="319088"/>
          </a:xfrm>
          <a:prstGeom prst="rect">
            <a:avLst/>
          </a:pr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16"/>
          <p:cNvSpPr>
            <a:spLocks noChangeArrowheads="1"/>
          </p:cNvSpPr>
          <p:nvPr/>
        </p:nvSpPr>
        <p:spPr bwMode="auto">
          <a:xfrm flipH="1">
            <a:off x="0" y="0"/>
            <a:ext cx="6553200" cy="319088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9pPr>
    </p:titleStyle>
    <p:bodyStyle>
      <a:lvl1pPr marL="174625" indent="-1746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73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buChar char="–"/>
        <a:defRPr sz="2000">
          <a:solidFill>
            <a:schemeClr val="tx1"/>
          </a:solidFill>
          <a:latin typeface="+mn-lt"/>
        </a:defRPr>
      </a:lvl2pPr>
      <a:lvl3pPr marL="593725" indent="-228600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819150" indent="-2238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</a:defRPr>
      </a:lvl4pPr>
      <a:lvl5pPr marL="820738" indent="1008063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5pPr>
      <a:lvl6pPr marL="12779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6pPr>
      <a:lvl7pPr marL="17351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7pPr>
      <a:lvl8pPr marL="21923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8pPr>
      <a:lvl9pPr marL="26495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7"/>
          <p:cNvGrpSpPr>
            <a:grpSpLocks/>
          </p:cNvGrpSpPr>
          <p:nvPr/>
        </p:nvGrpSpPr>
        <p:grpSpPr bwMode="auto">
          <a:xfrm>
            <a:off x="7615238" y="635000"/>
            <a:ext cx="1160462" cy="455613"/>
            <a:chOff x="4877" y="537"/>
            <a:chExt cx="731" cy="287"/>
          </a:xfrm>
        </p:grpSpPr>
        <p:sp>
          <p:nvSpPr>
            <p:cNvPr id="5128" name="AutoShape 18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9" name="Freeform 19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0" name="Freeform 20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1" name="Rectangle 21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" name="Freeform 22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777875" y="593725"/>
            <a:ext cx="7297738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5124" name="Rectangle 5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403350" y="1512888"/>
            <a:ext cx="6338888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7D0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302552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91325" y="6486525"/>
            <a:ext cx="2133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fld id="{875ABE6D-AC19-45EF-A2C4-AB0CB75D118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126" name="Rectangle 23"/>
          <p:cNvSpPr>
            <a:spLocks noChangeArrowheads="1"/>
          </p:cNvSpPr>
          <p:nvPr/>
        </p:nvSpPr>
        <p:spPr bwMode="auto">
          <a:xfrm flipH="1">
            <a:off x="5846763" y="0"/>
            <a:ext cx="3297237" cy="319088"/>
          </a:xfrm>
          <a:prstGeom prst="rect">
            <a:avLst/>
          </a:pr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16"/>
          <p:cNvSpPr>
            <a:spLocks noChangeArrowheads="1"/>
          </p:cNvSpPr>
          <p:nvPr/>
        </p:nvSpPr>
        <p:spPr bwMode="auto">
          <a:xfrm flipH="1">
            <a:off x="0" y="0"/>
            <a:ext cx="6553200" cy="319088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9pPr>
    </p:titleStyle>
    <p:bodyStyle>
      <a:lvl1pPr marL="174625" indent="-1746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7325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buChar char="–"/>
        <a:defRPr sz="2000">
          <a:solidFill>
            <a:schemeClr val="tx1"/>
          </a:solidFill>
          <a:latin typeface="+mn-lt"/>
        </a:defRPr>
      </a:lvl2pPr>
      <a:lvl3pPr marL="593725" indent="-228600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819150" indent="-2238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</a:defRPr>
      </a:lvl4pPr>
      <a:lvl5pPr marL="820738" indent="1008063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5pPr>
      <a:lvl6pPr marL="12779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6pPr>
      <a:lvl7pPr marL="17351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7pPr>
      <a:lvl8pPr marL="21923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8pPr>
      <a:lvl9pPr marL="2649538" algn="l" rtl="0" eaLnBrk="1" fontAlgn="base" hangingPunct="1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7"/>
          <p:cNvGrpSpPr>
            <a:grpSpLocks/>
          </p:cNvGrpSpPr>
          <p:nvPr/>
        </p:nvGrpSpPr>
        <p:grpSpPr bwMode="auto">
          <a:xfrm>
            <a:off x="7615238" y="635000"/>
            <a:ext cx="1160462" cy="455613"/>
            <a:chOff x="4877" y="537"/>
            <a:chExt cx="731" cy="287"/>
          </a:xfrm>
        </p:grpSpPr>
        <p:sp>
          <p:nvSpPr>
            <p:cNvPr id="1032" name="AutoShape 18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033" name="Freeform 19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034" name="Freeform 20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035" name="Rectangle 21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036" name="Freeform 22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777875" y="593725"/>
            <a:ext cx="7297738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403350" y="1512888"/>
            <a:ext cx="6338888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7D0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302552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91325" y="6486525"/>
            <a:ext cx="2133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15F6093-8BDE-4341-898E-5B3FC3E009AB}" type="slidenum">
              <a:rPr lang="en-GB">
                <a:solidFill>
                  <a:srgbClr val="003366"/>
                </a:solidFill>
                <a:latin typeface="Verdana" pitchFamily="34" charset="0"/>
              </a:rPr>
              <a:pPr>
                <a:defRPr/>
              </a:pPr>
              <a:t>‹#›</a:t>
            </a:fld>
            <a:endParaRPr lang="en-GB" dirty="0">
              <a:solidFill>
                <a:srgbClr val="003366"/>
              </a:solidFill>
              <a:latin typeface="Verdana" pitchFamily="34" charset="0"/>
            </a:endParaRPr>
          </a:p>
        </p:txBody>
      </p:sp>
      <p:sp>
        <p:nvSpPr>
          <p:cNvPr id="1030" name="Rectangle 23"/>
          <p:cNvSpPr>
            <a:spLocks noChangeArrowheads="1"/>
          </p:cNvSpPr>
          <p:nvPr/>
        </p:nvSpPr>
        <p:spPr bwMode="auto">
          <a:xfrm flipH="1">
            <a:off x="5846763" y="0"/>
            <a:ext cx="3297237" cy="319088"/>
          </a:xfrm>
          <a:prstGeom prst="rect">
            <a:avLst/>
          </a:pr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1031" name="Rectangle 16"/>
          <p:cNvSpPr>
            <a:spLocks noChangeArrowheads="1"/>
          </p:cNvSpPr>
          <p:nvPr/>
        </p:nvSpPr>
        <p:spPr bwMode="auto">
          <a:xfrm flipH="1">
            <a:off x="0" y="0"/>
            <a:ext cx="6553200" cy="319088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62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9pPr>
    </p:titleStyle>
    <p:bodyStyle>
      <a:lvl1pPr marL="174625" indent="-174625" algn="l" rtl="0" eaLnBrk="0" fontAlgn="base" hangingPunct="0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7325" algn="l" rtl="0" eaLnBrk="0" fontAlgn="base" hangingPunct="0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buChar char="–"/>
        <a:defRPr sz="2000">
          <a:solidFill>
            <a:schemeClr val="tx1"/>
          </a:solidFill>
          <a:latin typeface="+mn-lt"/>
        </a:defRPr>
      </a:lvl2pPr>
      <a:lvl3pPr marL="593725" indent="-228600" algn="l" rtl="0" eaLnBrk="0" fontAlgn="base" hangingPunct="0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819150" indent="-223838" algn="l" rtl="0" eaLnBrk="0" fontAlgn="base" hangingPunct="0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</a:defRPr>
      </a:lvl4pPr>
      <a:lvl5pPr marL="820738" indent="1008063" algn="l" rtl="0" eaLnBrk="0" fontAlgn="base" hangingPunct="0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5pPr>
      <a:lvl6pPr marL="1277938" algn="l" rtl="0" fontAlgn="base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6pPr>
      <a:lvl7pPr marL="1735138" algn="l" rtl="0" fontAlgn="base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7pPr>
      <a:lvl8pPr marL="2192338" algn="l" rtl="0" fontAlgn="base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8pPr>
      <a:lvl9pPr marL="2649538" algn="l" rtl="0" fontAlgn="base">
        <a:lnSpc>
          <a:spcPct val="105000"/>
        </a:lnSpc>
        <a:spcBef>
          <a:spcPct val="0"/>
        </a:spcBef>
        <a:spcAft>
          <a:spcPct val="50000"/>
        </a:spcAft>
        <a:buClr>
          <a:schemeClr val="accent1"/>
        </a:buClr>
        <a:buFont typeface="ITC Quay Sans Com Book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nchmanbaypartners.org/wp-content/uploads/2012/04/man-looking-at-map-2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fr/url?url=http://crossfirefps.wikia.com/wiki/File:Eu-flag.gif&amp;rct=j&amp;frm=1&amp;q=&amp;esrc=s&amp;sa=U&amp;ei=mANfVc7WJaSM7AbO3oO4BA&amp;ved=0CBwQ9QEwAw&amp;usg=AFQjCNHnZWuJujmZdiSbKocPnrmjdXS51Q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legal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0" y="4244975"/>
            <a:ext cx="9144000" cy="2640013"/>
          </a:xfrm>
          <a:prstGeom prst="rect">
            <a:avLst/>
          </a:prstGeom>
          <a:solidFill>
            <a:schemeClr val="tx2">
              <a:alpha val="31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Verdana" pitchFamily="34" charset="0"/>
            </a:endParaRPr>
          </a:p>
        </p:txBody>
      </p:sp>
      <p:sp>
        <p:nvSpPr>
          <p:cNvPr id="16387" name="Rectangle 23"/>
          <p:cNvSpPr>
            <a:spLocks noChangeArrowheads="1"/>
          </p:cNvSpPr>
          <p:nvPr/>
        </p:nvSpPr>
        <p:spPr bwMode="auto">
          <a:xfrm flipH="1">
            <a:off x="5846763" y="4217988"/>
            <a:ext cx="3297237" cy="252412"/>
          </a:xfrm>
          <a:prstGeom prst="rect">
            <a:avLst/>
          </a:pr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16388" name="Group 17"/>
          <p:cNvGrpSpPr>
            <a:grpSpLocks/>
          </p:cNvGrpSpPr>
          <p:nvPr/>
        </p:nvGrpSpPr>
        <p:grpSpPr bwMode="auto">
          <a:xfrm>
            <a:off x="7889875" y="6235700"/>
            <a:ext cx="1160463" cy="455613"/>
            <a:chOff x="4877" y="537"/>
            <a:chExt cx="731" cy="287"/>
          </a:xfrm>
        </p:grpSpPr>
        <p:sp>
          <p:nvSpPr>
            <p:cNvPr id="16393" name="AutoShape 18"/>
            <p:cNvSpPr>
              <a:spLocks noChangeAspect="1" noChangeArrowheads="1" noTextEdit="1"/>
            </p:cNvSpPr>
            <p:nvPr/>
          </p:nvSpPr>
          <p:spPr bwMode="auto">
            <a:xfrm>
              <a:off x="4877" y="537"/>
              <a:ext cx="73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6394" name="Freeform 19"/>
            <p:cNvSpPr>
              <a:spLocks/>
            </p:cNvSpPr>
            <p:nvPr/>
          </p:nvSpPr>
          <p:spPr bwMode="auto">
            <a:xfrm>
              <a:off x="4973" y="601"/>
              <a:ext cx="100" cy="122"/>
            </a:xfrm>
            <a:custGeom>
              <a:avLst/>
              <a:gdLst>
                <a:gd name="T0" fmla="*/ 0 w 409"/>
                <a:gd name="T1" fmla="*/ 0 h 496"/>
                <a:gd name="T2" fmla="*/ 0 w 409"/>
                <a:gd name="T3" fmla="*/ 0 h 496"/>
                <a:gd name="T4" fmla="*/ 0 w 409"/>
                <a:gd name="T5" fmla="*/ 0 h 496"/>
                <a:gd name="T6" fmla="*/ 0 w 409"/>
                <a:gd name="T7" fmla="*/ 0 h 496"/>
                <a:gd name="T8" fmla="*/ 0 w 409"/>
                <a:gd name="T9" fmla="*/ 0 h 496"/>
                <a:gd name="T10" fmla="*/ 0 w 409"/>
                <a:gd name="T11" fmla="*/ 0 h 496"/>
                <a:gd name="T12" fmla="*/ 0 w 409"/>
                <a:gd name="T13" fmla="*/ 0 h 496"/>
                <a:gd name="T14" fmla="*/ 0 w 409"/>
                <a:gd name="T15" fmla="*/ 0 h 496"/>
                <a:gd name="T16" fmla="*/ 0 w 409"/>
                <a:gd name="T17" fmla="*/ 0 h 496"/>
                <a:gd name="T18" fmla="*/ 0 w 409"/>
                <a:gd name="T19" fmla="*/ 0 h 496"/>
                <a:gd name="T20" fmla="*/ 0 w 409"/>
                <a:gd name="T21" fmla="*/ 0 h 496"/>
                <a:gd name="T22" fmla="*/ 0 w 409"/>
                <a:gd name="T23" fmla="*/ 0 h 496"/>
                <a:gd name="T24" fmla="*/ 0 w 409"/>
                <a:gd name="T25" fmla="*/ 0 h 496"/>
                <a:gd name="T26" fmla="*/ 0 w 409"/>
                <a:gd name="T27" fmla="*/ 0 h 496"/>
                <a:gd name="T28" fmla="*/ 0 w 409"/>
                <a:gd name="T29" fmla="*/ 0 h 496"/>
                <a:gd name="T30" fmla="*/ 0 w 409"/>
                <a:gd name="T31" fmla="*/ 0 h 496"/>
                <a:gd name="T32" fmla="*/ 0 w 409"/>
                <a:gd name="T33" fmla="*/ 0 h 496"/>
                <a:gd name="T34" fmla="*/ 0 w 409"/>
                <a:gd name="T35" fmla="*/ 0 h 496"/>
                <a:gd name="T36" fmla="*/ 0 w 409"/>
                <a:gd name="T37" fmla="*/ 0 h 496"/>
                <a:gd name="T38" fmla="*/ 0 w 409"/>
                <a:gd name="T39" fmla="*/ 0 h 496"/>
                <a:gd name="T40" fmla="*/ 0 w 409"/>
                <a:gd name="T41" fmla="*/ 0 h 496"/>
                <a:gd name="T42" fmla="*/ 0 w 409"/>
                <a:gd name="T43" fmla="*/ 0 h 496"/>
                <a:gd name="T44" fmla="*/ 0 w 409"/>
                <a:gd name="T45" fmla="*/ 0 h 496"/>
                <a:gd name="T46" fmla="*/ 0 w 409"/>
                <a:gd name="T47" fmla="*/ 0 h 4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09" h="496">
                  <a:moveTo>
                    <a:pt x="60" y="479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53" y="174"/>
                    <a:pt x="195" y="148"/>
                    <a:pt x="252" y="148"/>
                  </a:cubicBezTo>
                  <a:cubicBezTo>
                    <a:pt x="320" y="148"/>
                    <a:pt x="354" y="176"/>
                    <a:pt x="354" y="246"/>
                  </a:cubicBezTo>
                  <a:cubicBezTo>
                    <a:pt x="354" y="479"/>
                    <a:pt x="354" y="479"/>
                    <a:pt x="354" y="479"/>
                  </a:cubicBezTo>
                  <a:cubicBezTo>
                    <a:pt x="409" y="479"/>
                    <a:pt x="409" y="479"/>
                    <a:pt x="409" y="479"/>
                  </a:cubicBezTo>
                  <a:cubicBezTo>
                    <a:pt x="409" y="496"/>
                    <a:pt x="409" y="496"/>
                    <a:pt x="409" y="496"/>
                  </a:cubicBezTo>
                  <a:cubicBezTo>
                    <a:pt x="228" y="496"/>
                    <a:pt x="228" y="496"/>
                    <a:pt x="228" y="496"/>
                  </a:cubicBezTo>
                  <a:cubicBezTo>
                    <a:pt x="228" y="479"/>
                    <a:pt x="228" y="479"/>
                    <a:pt x="228" y="479"/>
                  </a:cubicBezTo>
                  <a:cubicBezTo>
                    <a:pt x="283" y="479"/>
                    <a:pt x="283" y="479"/>
                    <a:pt x="283" y="479"/>
                  </a:cubicBezTo>
                  <a:cubicBezTo>
                    <a:pt x="283" y="249"/>
                    <a:pt x="283" y="249"/>
                    <a:pt x="283" y="249"/>
                  </a:cubicBezTo>
                  <a:cubicBezTo>
                    <a:pt x="283" y="211"/>
                    <a:pt x="276" y="173"/>
                    <a:pt x="228" y="173"/>
                  </a:cubicBezTo>
                  <a:cubicBezTo>
                    <a:pt x="163" y="173"/>
                    <a:pt x="130" y="234"/>
                    <a:pt x="130" y="299"/>
                  </a:cubicBezTo>
                  <a:cubicBezTo>
                    <a:pt x="130" y="479"/>
                    <a:pt x="130" y="479"/>
                    <a:pt x="130" y="479"/>
                  </a:cubicBezTo>
                  <a:cubicBezTo>
                    <a:pt x="185" y="479"/>
                    <a:pt x="185" y="479"/>
                    <a:pt x="185" y="479"/>
                  </a:cubicBezTo>
                  <a:cubicBezTo>
                    <a:pt x="185" y="496"/>
                    <a:pt x="185" y="496"/>
                    <a:pt x="185" y="496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60" y="479"/>
                    <a:pt x="60" y="479"/>
                    <a:pt x="60" y="4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6395" name="Freeform 20"/>
            <p:cNvSpPr>
              <a:spLocks noEditPoints="1"/>
            </p:cNvSpPr>
            <p:nvPr/>
          </p:nvSpPr>
          <p:spPr bwMode="auto">
            <a:xfrm>
              <a:off x="4877" y="778"/>
              <a:ext cx="731" cy="46"/>
            </a:xfrm>
            <a:custGeom>
              <a:avLst/>
              <a:gdLst>
                <a:gd name="T0" fmla="*/ 0 w 2974"/>
                <a:gd name="T1" fmla="*/ 0 h 186"/>
                <a:gd name="T2" fmla="*/ 0 w 2974"/>
                <a:gd name="T3" fmla="*/ 0 h 186"/>
                <a:gd name="T4" fmla="*/ 0 w 2974"/>
                <a:gd name="T5" fmla="*/ 0 h 186"/>
                <a:gd name="T6" fmla="*/ 0 w 2974"/>
                <a:gd name="T7" fmla="*/ 0 h 186"/>
                <a:gd name="T8" fmla="*/ 0 w 2974"/>
                <a:gd name="T9" fmla="*/ 0 h 186"/>
                <a:gd name="T10" fmla="*/ 0 w 2974"/>
                <a:gd name="T11" fmla="*/ 0 h 186"/>
                <a:gd name="T12" fmla="*/ 0 w 2974"/>
                <a:gd name="T13" fmla="*/ 0 h 186"/>
                <a:gd name="T14" fmla="*/ 0 w 2974"/>
                <a:gd name="T15" fmla="*/ 0 h 186"/>
                <a:gd name="T16" fmla="*/ 0 w 2974"/>
                <a:gd name="T17" fmla="*/ 0 h 186"/>
                <a:gd name="T18" fmla="*/ 0 w 2974"/>
                <a:gd name="T19" fmla="*/ 0 h 186"/>
                <a:gd name="T20" fmla="*/ 0 w 2974"/>
                <a:gd name="T21" fmla="*/ 0 h 186"/>
                <a:gd name="T22" fmla="*/ 0 w 2974"/>
                <a:gd name="T23" fmla="*/ 0 h 186"/>
                <a:gd name="T24" fmla="*/ 0 w 2974"/>
                <a:gd name="T25" fmla="*/ 0 h 186"/>
                <a:gd name="T26" fmla="*/ 0 w 2974"/>
                <a:gd name="T27" fmla="*/ 0 h 186"/>
                <a:gd name="T28" fmla="*/ 0 w 2974"/>
                <a:gd name="T29" fmla="*/ 0 h 186"/>
                <a:gd name="T30" fmla="*/ 0 w 2974"/>
                <a:gd name="T31" fmla="*/ 0 h 186"/>
                <a:gd name="T32" fmla="*/ 0 w 2974"/>
                <a:gd name="T33" fmla="*/ 0 h 186"/>
                <a:gd name="T34" fmla="*/ 0 w 2974"/>
                <a:gd name="T35" fmla="*/ 0 h 186"/>
                <a:gd name="T36" fmla="*/ 0 w 2974"/>
                <a:gd name="T37" fmla="*/ 0 h 186"/>
                <a:gd name="T38" fmla="*/ 0 w 2974"/>
                <a:gd name="T39" fmla="*/ 0 h 186"/>
                <a:gd name="T40" fmla="*/ 0 w 2974"/>
                <a:gd name="T41" fmla="*/ 0 h 186"/>
                <a:gd name="T42" fmla="*/ 0 w 2974"/>
                <a:gd name="T43" fmla="*/ 0 h 186"/>
                <a:gd name="T44" fmla="*/ 0 w 2974"/>
                <a:gd name="T45" fmla="*/ 0 h 186"/>
                <a:gd name="T46" fmla="*/ 0 w 2974"/>
                <a:gd name="T47" fmla="*/ 0 h 186"/>
                <a:gd name="T48" fmla="*/ 0 w 2974"/>
                <a:gd name="T49" fmla="*/ 0 h 186"/>
                <a:gd name="T50" fmla="*/ 0 w 2974"/>
                <a:gd name="T51" fmla="*/ 0 h 186"/>
                <a:gd name="T52" fmla="*/ 0 w 2974"/>
                <a:gd name="T53" fmla="*/ 0 h 186"/>
                <a:gd name="T54" fmla="*/ 0 w 2974"/>
                <a:gd name="T55" fmla="*/ 0 h 186"/>
                <a:gd name="T56" fmla="*/ 0 w 2974"/>
                <a:gd name="T57" fmla="*/ 0 h 186"/>
                <a:gd name="T58" fmla="*/ 0 w 2974"/>
                <a:gd name="T59" fmla="*/ 0 h 186"/>
                <a:gd name="T60" fmla="*/ 0 w 2974"/>
                <a:gd name="T61" fmla="*/ 0 h 186"/>
                <a:gd name="T62" fmla="*/ 0 w 2974"/>
                <a:gd name="T63" fmla="*/ 0 h 186"/>
                <a:gd name="T64" fmla="*/ 0 w 2974"/>
                <a:gd name="T65" fmla="*/ 0 h 186"/>
                <a:gd name="T66" fmla="*/ 0 w 2974"/>
                <a:gd name="T67" fmla="*/ 0 h 186"/>
                <a:gd name="T68" fmla="*/ 0 w 2974"/>
                <a:gd name="T69" fmla="*/ 0 h 186"/>
                <a:gd name="T70" fmla="*/ 0 w 2974"/>
                <a:gd name="T71" fmla="*/ 0 h 186"/>
                <a:gd name="T72" fmla="*/ 0 w 2974"/>
                <a:gd name="T73" fmla="*/ 0 h 186"/>
                <a:gd name="T74" fmla="*/ 0 w 2974"/>
                <a:gd name="T75" fmla="*/ 0 h 186"/>
                <a:gd name="T76" fmla="*/ 0 w 2974"/>
                <a:gd name="T77" fmla="*/ 0 h 186"/>
                <a:gd name="T78" fmla="*/ 0 w 2974"/>
                <a:gd name="T79" fmla="*/ 0 h 186"/>
                <a:gd name="T80" fmla="*/ 0 w 2974"/>
                <a:gd name="T81" fmla="*/ 0 h 186"/>
                <a:gd name="T82" fmla="*/ 0 w 2974"/>
                <a:gd name="T83" fmla="*/ 0 h 186"/>
                <a:gd name="T84" fmla="*/ 0 w 2974"/>
                <a:gd name="T85" fmla="*/ 0 h 186"/>
                <a:gd name="T86" fmla="*/ 0 w 2974"/>
                <a:gd name="T87" fmla="*/ 0 h 186"/>
                <a:gd name="T88" fmla="*/ 0 w 2974"/>
                <a:gd name="T89" fmla="*/ 0 h 186"/>
                <a:gd name="T90" fmla="*/ 0 w 2974"/>
                <a:gd name="T91" fmla="*/ 0 h 186"/>
                <a:gd name="T92" fmla="*/ 0 w 2974"/>
                <a:gd name="T93" fmla="*/ 0 h 186"/>
                <a:gd name="T94" fmla="*/ 0 w 2974"/>
                <a:gd name="T95" fmla="*/ 0 h 186"/>
                <a:gd name="T96" fmla="*/ 0 w 2974"/>
                <a:gd name="T97" fmla="*/ 0 h 186"/>
                <a:gd name="T98" fmla="*/ 0 w 2974"/>
                <a:gd name="T99" fmla="*/ 0 h 186"/>
                <a:gd name="T100" fmla="*/ 0 w 2974"/>
                <a:gd name="T101" fmla="*/ 0 h 186"/>
                <a:gd name="T102" fmla="*/ 0 w 2974"/>
                <a:gd name="T103" fmla="*/ 0 h 186"/>
                <a:gd name="T104" fmla="*/ 0 w 2974"/>
                <a:gd name="T105" fmla="*/ 0 h 186"/>
                <a:gd name="T106" fmla="*/ 0 w 2974"/>
                <a:gd name="T107" fmla="*/ 0 h 186"/>
                <a:gd name="T108" fmla="*/ 0 w 2974"/>
                <a:gd name="T109" fmla="*/ 0 h 186"/>
                <a:gd name="T110" fmla="*/ 0 w 2974"/>
                <a:gd name="T111" fmla="*/ 0 h 186"/>
                <a:gd name="T112" fmla="*/ 0 w 2974"/>
                <a:gd name="T113" fmla="*/ 0 h 1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74" h="186">
                  <a:moveTo>
                    <a:pt x="825" y="148"/>
                  </a:moveTo>
                  <a:cubicBezTo>
                    <a:pt x="825" y="106"/>
                    <a:pt x="825" y="106"/>
                    <a:pt x="825" y="106"/>
                  </a:cubicBezTo>
                  <a:cubicBezTo>
                    <a:pt x="862" y="106"/>
                    <a:pt x="862" y="106"/>
                    <a:pt x="862" y="106"/>
                  </a:cubicBezTo>
                  <a:cubicBezTo>
                    <a:pt x="871" y="106"/>
                    <a:pt x="879" y="106"/>
                    <a:pt x="884" y="107"/>
                  </a:cubicBezTo>
                  <a:cubicBezTo>
                    <a:pt x="884" y="72"/>
                    <a:pt x="884" y="72"/>
                    <a:pt x="884" y="72"/>
                  </a:cubicBezTo>
                  <a:cubicBezTo>
                    <a:pt x="879" y="73"/>
                    <a:pt x="868" y="73"/>
                    <a:pt x="862" y="73"/>
                  </a:cubicBezTo>
                  <a:cubicBezTo>
                    <a:pt x="825" y="73"/>
                    <a:pt x="825" y="73"/>
                    <a:pt x="825" y="73"/>
                  </a:cubicBezTo>
                  <a:cubicBezTo>
                    <a:pt x="825" y="37"/>
                    <a:pt x="825" y="37"/>
                    <a:pt x="825" y="37"/>
                  </a:cubicBezTo>
                  <a:cubicBezTo>
                    <a:pt x="862" y="37"/>
                    <a:pt x="862" y="37"/>
                    <a:pt x="862" y="37"/>
                  </a:cubicBezTo>
                  <a:cubicBezTo>
                    <a:pt x="871" y="37"/>
                    <a:pt x="881" y="37"/>
                    <a:pt x="889" y="38"/>
                  </a:cubicBezTo>
                  <a:cubicBezTo>
                    <a:pt x="889" y="3"/>
                    <a:pt x="889" y="3"/>
                    <a:pt x="889" y="3"/>
                  </a:cubicBezTo>
                  <a:cubicBezTo>
                    <a:pt x="776" y="3"/>
                    <a:pt x="776" y="3"/>
                    <a:pt x="776" y="3"/>
                  </a:cubicBezTo>
                  <a:cubicBezTo>
                    <a:pt x="778" y="11"/>
                    <a:pt x="778" y="17"/>
                    <a:pt x="778" y="31"/>
                  </a:cubicBezTo>
                  <a:cubicBezTo>
                    <a:pt x="778" y="155"/>
                    <a:pt x="778" y="155"/>
                    <a:pt x="778" y="155"/>
                  </a:cubicBezTo>
                  <a:cubicBezTo>
                    <a:pt x="778" y="168"/>
                    <a:pt x="778" y="174"/>
                    <a:pt x="776" y="182"/>
                  </a:cubicBezTo>
                  <a:cubicBezTo>
                    <a:pt x="892" y="182"/>
                    <a:pt x="892" y="182"/>
                    <a:pt x="892" y="182"/>
                  </a:cubicBezTo>
                  <a:cubicBezTo>
                    <a:pt x="892" y="147"/>
                    <a:pt x="892" y="147"/>
                    <a:pt x="892" y="147"/>
                  </a:cubicBezTo>
                  <a:cubicBezTo>
                    <a:pt x="880" y="148"/>
                    <a:pt x="873" y="148"/>
                    <a:pt x="862" y="148"/>
                  </a:cubicBezTo>
                  <a:lnTo>
                    <a:pt x="825" y="148"/>
                  </a:lnTo>
                  <a:close/>
                  <a:moveTo>
                    <a:pt x="345" y="148"/>
                  </a:moveTo>
                  <a:cubicBezTo>
                    <a:pt x="345" y="106"/>
                    <a:pt x="345" y="106"/>
                    <a:pt x="345" y="106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90" y="106"/>
                    <a:pt x="398" y="106"/>
                    <a:pt x="404" y="107"/>
                  </a:cubicBezTo>
                  <a:cubicBezTo>
                    <a:pt x="404" y="72"/>
                    <a:pt x="404" y="72"/>
                    <a:pt x="404" y="72"/>
                  </a:cubicBezTo>
                  <a:cubicBezTo>
                    <a:pt x="398" y="73"/>
                    <a:pt x="388" y="73"/>
                    <a:pt x="382" y="73"/>
                  </a:cubicBezTo>
                  <a:cubicBezTo>
                    <a:pt x="345" y="73"/>
                    <a:pt x="345" y="73"/>
                    <a:pt x="345" y="73"/>
                  </a:cubicBezTo>
                  <a:cubicBezTo>
                    <a:pt x="345" y="37"/>
                    <a:pt x="345" y="37"/>
                    <a:pt x="345" y="37"/>
                  </a:cubicBezTo>
                  <a:cubicBezTo>
                    <a:pt x="382" y="37"/>
                    <a:pt x="382" y="37"/>
                    <a:pt x="382" y="37"/>
                  </a:cubicBezTo>
                  <a:cubicBezTo>
                    <a:pt x="391" y="37"/>
                    <a:pt x="401" y="37"/>
                    <a:pt x="409" y="38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298" y="11"/>
                    <a:pt x="298" y="17"/>
                    <a:pt x="298" y="31"/>
                  </a:cubicBezTo>
                  <a:cubicBezTo>
                    <a:pt x="298" y="155"/>
                    <a:pt x="298" y="155"/>
                    <a:pt x="298" y="155"/>
                  </a:cubicBezTo>
                  <a:cubicBezTo>
                    <a:pt x="298" y="168"/>
                    <a:pt x="298" y="174"/>
                    <a:pt x="296" y="182"/>
                  </a:cubicBezTo>
                  <a:cubicBezTo>
                    <a:pt x="412" y="182"/>
                    <a:pt x="412" y="182"/>
                    <a:pt x="412" y="182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00" y="148"/>
                    <a:pt x="392" y="148"/>
                    <a:pt x="382" y="148"/>
                  </a:cubicBezTo>
                  <a:lnTo>
                    <a:pt x="345" y="148"/>
                  </a:lnTo>
                  <a:close/>
                  <a:moveTo>
                    <a:pt x="744" y="3"/>
                  </a:moveTo>
                  <a:cubicBezTo>
                    <a:pt x="694" y="3"/>
                    <a:pt x="694" y="3"/>
                    <a:pt x="694" y="3"/>
                  </a:cubicBezTo>
                  <a:cubicBezTo>
                    <a:pt x="695" y="11"/>
                    <a:pt x="695" y="17"/>
                    <a:pt x="695" y="31"/>
                  </a:cubicBezTo>
                  <a:cubicBezTo>
                    <a:pt x="695" y="72"/>
                    <a:pt x="695" y="72"/>
                    <a:pt x="695" y="72"/>
                  </a:cubicBezTo>
                  <a:cubicBezTo>
                    <a:pt x="687" y="71"/>
                    <a:pt x="679" y="71"/>
                    <a:pt x="666" y="71"/>
                  </a:cubicBezTo>
                  <a:cubicBezTo>
                    <a:pt x="653" y="71"/>
                    <a:pt x="645" y="71"/>
                    <a:pt x="637" y="72"/>
                  </a:cubicBezTo>
                  <a:cubicBezTo>
                    <a:pt x="637" y="31"/>
                    <a:pt x="637" y="31"/>
                    <a:pt x="637" y="31"/>
                  </a:cubicBezTo>
                  <a:cubicBezTo>
                    <a:pt x="637" y="17"/>
                    <a:pt x="637" y="11"/>
                    <a:pt x="638" y="3"/>
                  </a:cubicBezTo>
                  <a:cubicBezTo>
                    <a:pt x="589" y="3"/>
                    <a:pt x="589" y="3"/>
                    <a:pt x="589" y="3"/>
                  </a:cubicBezTo>
                  <a:cubicBezTo>
                    <a:pt x="590" y="11"/>
                    <a:pt x="590" y="17"/>
                    <a:pt x="590" y="31"/>
                  </a:cubicBezTo>
                  <a:cubicBezTo>
                    <a:pt x="590" y="155"/>
                    <a:pt x="590" y="155"/>
                    <a:pt x="590" y="155"/>
                  </a:cubicBezTo>
                  <a:cubicBezTo>
                    <a:pt x="590" y="168"/>
                    <a:pt x="590" y="174"/>
                    <a:pt x="589" y="182"/>
                  </a:cubicBezTo>
                  <a:cubicBezTo>
                    <a:pt x="638" y="182"/>
                    <a:pt x="638" y="182"/>
                    <a:pt x="638" y="182"/>
                  </a:cubicBezTo>
                  <a:cubicBezTo>
                    <a:pt x="637" y="174"/>
                    <a:pt x="637" y="168"/>
                    <a:pt x="637" y="155"/>
                  </a:cubicBezTo>
                  <a:cubicBezTo>
                    <a:pt x="637" y="105"/>
                    <a:pt x="637" y="105"/>
                    <a:pt x="637" y="105"/>
                  </a:cubicBezTo>
                  <a:cubicBezTo>
                    <a:pt x="645" y="103"/>
                    <a:pt x="653" y="103"/>
                    <a:pt x="666" y="103"/>
                  </a:cubicBezTo>
                  <a:cubicBezTo>
                    <a:pt x="679" y="103"/>
                    <a:pt x="687" y="103"/>
                    <a:pt x="695" y="105"/>
                  </a:cubicBezTo>
                  <a:cubicBezTo>
                    <a:pt x="695" y="155"/>
                    <a:pt x="695" y="155"/>
                    <a:pt x="695" y="155"/>
                  </a:cubicBezTo>
                  <a:cubicBezTo>
                    <a:pt x="695" y="168"/>
                    <a:pt x="695" y="174"/>
                    <a:pt x="694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2" y="174"/>
                    <a:pt x="742" y="168"/>
                    <a:pt x="742" y="155"/>
                  </a:cubicBezTo>
                  <a:cubicBezTo>
                    <a:pt x="742" y="31"/>
                    <a:pt x="742" y="31"/>
                    <a:pt x="742" y="31"/>
                  </a:cubicBezTo>
                  <a:cubicBezTo>
                    <a:pt x="742" y="17"/>
                    <a:pt x="742" y="11"/>
                    <a:pt x="744" y="3"/>
                  </a:cubicBezTo>
                  <a:close/>
                  <a:moveTo>
                    <a:pt x="1032" y="31"/>
                  </a:moveTo>
                  <a:cubicBezTo>
                    <a:pt x="1032" y="114"/>
                    <a:pt x="1032" y="114"/>
                    <a:pt x="1032" y="114"/>
                  </a:cubicBezTo>
                  <a:cubicBezTo>
                    <a:pt x="1031" y="114"/>
                    <a:pt x="1031" y="114"/>
                    <a:pt x="1031" y="114"/>
                  </a:cubicBezTo>
                  <a:cubicBezTo>
                    <a:pt x="972" y="3"/>
                    <a:pt x="972" y="3"/>
                    <a:pt x="972" y="3"/>
                  </a:cubicBezTo>
                  <a:cubicBezTo>
                    <a:pt x="924" y="3"/>
                    <a:pt x="924" y="3"/>
                    <a:pt x="924" y="3"/>
                  </a:cubicBezTo>
                  <a:cubicBezTo>
                    <a:pt x="925" y="11"/>
                    <a:pt x="925" y="17"/>
                    <a:pt x="925" y="31"/>
                  </a:cubicBezTo>
                  <a:cubicBezTo>
                    <a:pt x="925" y="155"/>
                    <a:pt x="925" y="155"/>
                    <a:pt x="925" y="155"/>
                  </a:cubicBezTo>
                  <a:cubicBezTo>
                    <a:pt x="925" y="168"/>
                    <a:pt x="925" y="174"/>
                    <a:pt x="924" y="182"/>
                  </a:cubicBezTo>
                  <a:cubicBezTo>
                    <a:pt x="966" y="182"/>
                    <a:pt x="966" y="182"/>
                    <a:pt x="966" y="182"/>
                  </a:cubicBezTo>
                  <a:cubicBezTo>
                    <a:pt x="964" y="174"/>
                    <a:pt x="964" y="168"/>
                    <a:pt x="964" y="155"/>
                  </a:cubicBezTo>
                  <a:cubicBezTo>
                    <a:pt x="964" y="72"/>
                    <a:pt x="964" y="72"/>
                    <a:pt x="964" y="72"/>
                  </a:cubicBezTo>
                  <a:cubicBezTo>
                    <a:pt x="965" y="72"/>
                    <a:pt x="965" y="72"/>
                    <a:pt x="965" y="72"/>
                  </a:cubicBezTo>
                  <a:cubicBezTo>
                    <a:pt x="1024" y="182"/>
                    <a:pt x="1024" y="182"/>
                    <a:pt x="1024" y="182"/>
                  </a:cubicBezTo>
                  <a:cubicBezTo>
                    <a:pt x="1071" y="182"/>
                    <a:pt x="1071" y="182"/>
                    <a:pt x="1071" y="182"/>
                  </a:cubicBezTo>
                  <a:cubicBezTo>
                    <a:pt x="1071" y="31"/>
                    <a:pt x="1071" y="31"/>
                    <a:pt x="1071" y="31"/>
                  </a:cubicBezTo>
                  <a:cubicBezTo>
                    <a:pt x="1071" y="17"/>
                    <a:pt x="1071" y="11"/>
                    <a:pt x="1072" y="3"/>
                  </a:cubicBezTo>
                  <a:cubicBezTo>
                    <a:pt x="1030" y="3"/>
                    <a:pt x="1030" y="3"/>
                    <a:pt x="1030" y="3"/>
                  </a:cubicBezTo>
                  <a:cubicBezTo>
                    <a:pt x="1032" y="11"/>
                    <a:pt x="1032" y="17"/>
                    <a:pt x="1032" y="31"/>
                  </a:cubicBezTo>
                  <a:close/>
                  <a:moveTo>
                    <a:pt x="137" y="38"/>
                  </a:moveTo>
                  <a:cubicBezTo>
                    <a:pt x="144" y="37"/>
                    <a:pt x="153" y="37"/>
                    <a:pt x="163" y="37"/>
                  </a:cubicBezTo>
                  <a:cubicBezTo>
                    <a:pt x="182" y="37"/>
                    <a:pt x="182" y="37"/>
                    <a:pt x="182" y="37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182" y="168"/>
                    <a:pt x="182" y="174"/>
                    <a:pt x="18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29" y="174"/>
                    <a:pt x="229" y="168"/>
                    <a:pt x="229" y="155"/>
                  </a:cubicBezTo>
                  <a:cubicBezTo>
                    <a:pt x="229" y="37"/>
                    <a:pt x="229" y="37"/>
                    <a:pt x="229" y="37"/>
                  </a:cubicBezTo>
                  <a:cubicBezTo>
                    <a:pt x="247" y="37"/>
                    <a:pt x="247" y="37"/>
                    <a:pt x="247" y="37"/>
                  </a:cubicBezTo>
                  <a:cubicBezTo>
                    <a:pt x="258" y="37"/>
                    <a:pt x="267" y="37"/>
                    <a:pt x="273" y="38"/>
                  </a:cubicBezTo>
                  <a:cubicBezTo>
                    <a:pt x="273" y="3"/>
                    <a:pt x="273" y="3"/>
                    <a:pt x="273" y="3"/>
                  </a:cubicBezTo>
                  <a:cubicBezTo>
                    <a:pt x="137" y="3"/>
                    <a:pt x="137" y="3"/>
                    <a:pt x="137" y="3"/>
                  </a:cubicBezTo>
                  <a:lnTo>
                    <a:pt x="137" y="38"/>
                  </a:lnTo>
                  <a:close/>
                  <a:moveTo>
                    <a:pt x="1147" y="46"/>
                  </a:moveTo>
                  <a:cubicBezTo>
                    <a:pt x="1147" y="37"/>
                    <a:pt x="1155" y="31"/>
                    <a:pt x="1166" y="31"/>
                  </a:cubicBezTo>
                  <a:cubicBezTo>
                    <a:pt x="1180" y="31"/>
                    <a:pt x="1196" y="37"/>
                    <a:pt x="1201" y="39"/>
                  </a:cubicBezTo>
                  <a:cubicBezTo>
                    <a:pt x="1210" y="6"/>
                    <a:pt x="1210" y="6"/>
                    <a:pt x="1210" y="6"/>
                  </a:cubicBezTo>
                  <a:cubicBezTo>
                    <a:pt x="1200" y="4"/>
                    <a:pt x="1184" y="0"/>
                    <a:pt x="1156" y="0"/>
                  </a:cubicBezTo>
                  <a:cubicBezTo>
                    <a:pt x="1126" y="0"/>
                    <a:pt x="1098" y="18"/>
                    <a:pt x="1098" y="53"/>
                  </a:cubicBezTo>
                  <a:cubicBezTo>
                    <a:pt x="1098" y="104"/>
                    <a:pt x="1172" y="108"/>
                    <a:pt x="1172" y="134"/>
                  </a:cubicBezTo>
                  <a:cubicBezTo>
                    <a:pt x="1172" y="146"/>
                    <a:pt x="1163" y="153"/>
                    <a:pt x="1149" y="153"/>
                  </a:cubicBezTo>
                  <a:cubicBezTo>
                    <a:pt x="1127" y="153"/>
                    <a:pt x="1111" y="145"/>
                    <a:pt x="1104" y="142"/>
                  </a:cubicBezTo>
                  <a:cubicBezTo>
                    <a:pt x="1095" y="176"/>
                    <a:pt x="1095" y="176"/>
                    <a:pt x="1095" y="176"/>
                  </a:cubicBezTo>
                  <a:cubicBezTo>
                    <a:pt x="1105" y="179"/>
                    <a:pt x="1125" y="186"/>
                    <a:pt x="1155" y="186"/>
                  </a:cubicBezTo>
                  <a:cubicBezTo>
                    <a:pt x="1192" y="186"/>
                    <a:pt x="1221" y="166"/>
                    <a:pt x="1221" y="128"/>
                  </a:cubicBezTo>
                  <a:cubicBezTo>
                    <a:pt x="1221" y="74"/>
                    <a:pt x="1147" y="71"/>
                    <a:pt x="1147" y="46"/>
                  </a:cubicBezTo>
                  <a:close/>
                  <a:moveTo>
                    <a:pt x="507" y="3"/>
                  </a:moveTo>
                  <a:cubicBezTo>
                    <a:pt x="437" y="3"/>
                    <a:pt x="437" y="3"/>
                    <a:pt x="437" y="3"/>
                  </a:cubicBezTo>
                  <a:cubicBezTo>
                    <a:pt x="439" y="11"/>
                    <a:pt x="439" y="17"/>
                    <a:pt x="439" y="31"/>
                  </a:cubicBezTo>
                  <a:cubicBezTo>
                    <a:pt x="439" y="155"/>
                    <a:pt x="439" y="155"/>
                    <a:pt x="439" y="155"/>
                  </a:cubicBezTo>
                  <a:cubicBezTo>
                    <a:pt x="439" y="168"/>
                    <a:pt x="439" y="174"/>
                    <a:pt x="437" y="182"/>
                  </a:cubicBezTo>
                  <a:cubicBezTo>
                    <a:pt x="487" y="182"/>
                    <a:pt x="487" y="182"/>
                    <a:pt x="487" y="182"/>
                  </a:cubicBezTo>
                  <a:cubicBezTo>
                    <a:pt x="486" y="174"/>
                    <a:pt x="486" y="168"/>
                    <a:pt x="486" y="155"/>
                  </a:cubicBezTo>
                  <a:cubicBezTo>
                    <a:pt x="486" y="110"/>
                    <a:pt x="486" y="110"/>
                    <a:pt x="486" y="110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31" y="110"/>
                    <a:pt x="564" y="100"/>
                    <a:pt x="564" y="55"/>
                  </a:cubicBezTo>
                  <a:cubicBezTo>
                    <a:pt x="564" y="15"/>
                    <a:pt x="538" y="3"/>
                    <a:pt x="507" y="3"/>
                  </a:cubicBezTo>
                  <a:close/>
                  <a:moveTo>
                    <a:pt x="491" y="78"/>
                  </a:moveTo>
                  <a:cubicBezTo>
                    <a:pt x="486" y="78"/>
                    <a:pt x="486" y="78"/>
                    <a:pt x="486" y="78"/>
                  </a:cubicBezTo>
                  <a:cubicBezTo>
                    <a:pt x="486" y="36"/>
                    <a:pt x="486" y="36"/>
                    <a:pt x="486" y="36"/>
                  </a:cubicBezTo>
                  <a:cubicBezTo>
                    <a:pt x="491" y="36"/>
                    <a:pt x="491" y="36"/>
                    <a:pt x="491" y="36"/>
                  </a:cubicBezTo>
                  <a:cubicBezTo>
                    <a:pt x="502" y="36"/>
                    <a:pt x="519" y="36"/>
                    <a:pt x="519" y="55"/>
                  </a:cubicBezTo>
                  <a:cubicBezTo>
                    <a:pt x="519" y="74"/>
                    <a:pt x="505" y="78"/>
                    <a:pt x="491" y="78"/>
                  </a:cubicBezTo>
                  <a:close/>
                  <a:moveTo>
                    <a:pt x="51" y="46"/>
                  </a:moveTo>
                  <a:cubicBezTo>
                    <a:pt x="51" y="37"/>
                    <a:pt x="59" y="31"/>
                    <a:pt x="71" y="31"/>
                  </a:cubicBezTo>
                  <a:cubicBezTo>
                    <a:pt x="85" y="31"/>
                    <a:pt x="101" y="37"/>
                    <a:pt x="106" y="3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5" y="4"/>
                    <a:pt x="88" y="0"/>
                    <a:pt x="61" y="0"/>
                  </a:cubicBezTo>
                  <a:cubicBezTo>
                    <a:pt x="30" y="0"/>
                    <a:pt x="3" y="18"/>
                    <a:pt x="3" y="53"/>
                  </a:cubicBezTo>
                  <a:cubicBezTo>
                    <a:pt x="3" y="104"/>
                    <a:pt x="77" y="108"/>
                    <a:pt x="77" y="134"/>
                  </a:cubicBezTo>
                  <a:cubicBezTo>
                    <a:pt x="77" y="146"/>
                    <a:pt x="67" y="153"/>
                    <a:pt x="53" y="153"/>
                  </a:cubicBezTo>
                  <a:cubicBezTo>
                    <a:pt x="32" y="153"/>
                    <a:pt x="15" y="145"/>
                    <a:pt x="9" y="14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9" y="179"/>
                    <a:pt x="29" y="186"/>
                    <a:pt x="60" y="186"/>
                  </a:cubicBezTo>
                  <a:cubicBezTo>
                    <a:pt x="97" y="186"/>
                    <a:pt x="125" y="166"/>
                    <a:pt x="125" y="128"/>
                  </a:cubicBezTo>
                  <a:cubicBezTo>
                    <a:pt x="125" y="74"/>
                    <a:pt x="51" y="71"/>
                    <a:pt x="51" y="46"/>
                  </a:cubicBezTo>
                  <a:close/>
                  <a:moveTo>
                    <a:pt x="2371" y="39"/>
                  </a:moveTo>
                  <a:cubicBezTo>
                    <a:pt x="2359" y="113"/>
                    <a:pt x="2359" y="113"/>
                    <a:pt x="2359" y="113"/>
                  </a:cubicBezTo>
                  <a:cubicBezTo>
                    <a:pt x="2358" y="113"/>
                    <a:pt x="2358" y="113"/>
                    <a:pt x="2358" y="113"/>
                  </a:cubicBezTo>
                  <a:cubicBezTo>
                    <a:pt x="2332" y="3"/>
                    <a:pt x="2332" y="3"/>
                    <a:pt x="2332" y="3"/>
                  </a:cubicBezTo>
                  <a:cubicBezTo>
                    <a:pt x="2295" y="3"/>
                    <a:pt x="2295" y="3"/>
                    <a:pt x="2295" y="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69" y="113"/>
                    <a:pt x="2269" y="113"/>
                    <a:pt x="2269" y="113"/>
                  </a:cubicBezTo>
                  <a:cubicBezTo>
                    <a:pt x="2256" y="39"/>
                    <a:pt x="2256" y="39"/>
                    <a:pt x="2256" y="39"/>
                  </a:cubicBezTo>
                  <a:cubicBezTo>
                    <a:pt x="2253" y="23"/>
                    <a:pt x="2251" y="11"/>
                    <a:pt x="2251" y="3"/>
                  </a:cubicBezTo>
                  <a:cubicBezTo>
                    <a:pt x="2197" y="3"/>
                    <a:pt x="2197" y="3"/>
                    <a:pt x="2197" y="3"/>
                  </a:cubicBezTo>
                  <a:cubicBezTo>
                    <a:pt x="2200" y="10"/>
                    <a:pt x="2203" y="23"/>
                    <a:pt x="2208" y="39"/>
                  </a:cubicBezTo>
                  <a:cubicBezTo>
                    <a:pt x="2248" y="182"/>
                    <a:pt x="2248" y="182"/>
                    <a:pt x="2248" y="182"/>
                  </a:cubicBezTo>
                  <a:cubicBezTo>
                    <a:pt x="2287" y="182"/>
                    <a:pt x="2287" y="182"/>
                    <a:pt x="2287" y="182"/>
                  </a:cubicBezTo>
                  <a:cubicBezTo>
                    <a:pt x="2312" y="73"/>
                    <a:pt x="2312" y="73"/>
                    <a:pt x="2312" y="73"/>
                  </a:cubicBezTo>
                  <a:cubicBezTo>
                    <a:pt x="2313" y="73"/>
                    <a:pt x="2313" y="73"/>
                    <a:pt x="2313" y="73"/>
                  </a:cubicBezTo>
                  <a:cubicBezTo>
                    <a:pt x="2338" y="182"/>
                    <a:pt x="2338" y="182"/>
                    <a:pt x="2338" y="182"/>
                  </a:cubicBezTo>
                  <a:cubicBezTo>
                    <a:pt x="2377" y="182"/>
                    <a:pt x="2377" y="182"/>
                    <a:pt x="2377" y="182"/>
                  </a:cubicBezTo>
                  <a:cubicBezTo>
                    <a:pt x="2415" y="39"/>
                    <a:pt x="2415" y="39"/>
                    <a:pt x="2415" y="39"/>
                  </a:cubicBezTo>
                  <a:cubicBezTo>
                    <a:pt x="2419" y="26"/>
                    <a:pt x="2424" y="8"/>
                    <a:pt x="2426" y="3"/>
                  </a:cubicBezTo>
                  <a:cubicBezTo>
                    <a:pt x="2376" y="3"/>
                    <a:pt x="2376" y="3"/>
                    <a:pt x="2376" y="3"/>
                  </a:cubicBezTo>
                  <a:cubicBezTo>
                    <a:pt x="2376" y="10"/>
                    <a:pt x="2373" y="26"/>
                    <a:pt x="2371" y="39"/>
                  </a:cubicBezTo>
                  <a:close/>
                  <a:moveTo>
                    <a:pt x="2520" y="0"/>
                  </a:moveTo>
                  <a:cubicBezTo>
                    <a:pt x="2473" y="0"/>
                    <a:pt x="2437" y="31"/>
                    <a:pt x="2437" y="93"/>
                  </a:cubicBezTo>
                  <a:cubicBezTo>
                    <a:pt x="2437" y="154"/>
                    <a:pt x="2464" y="186"/>
                    <a:pt x="2520" y="186"/>
                  </a:cubicBezTo>
                  <a:cubicBezTo>
                    <a:pt x="2567" y="186"/>
                    <a:pt x="2603" y="154"/>
                    <a:pt x="2603" y="93"/>
                  </a:cubicBezTo>
                  <a:cubicBezTo>
                    <a:pt x="2603" y="31"/>
                    <a:pt x="2576" y="0"/>
                    <a:pt x="2520" y="0"/>
                  </a:cubicBezTo>
                  <a:close/>
                  <a:moveTo>
                    <a:pt x="2520" y="153"/>
                  </a:moveTo>
                  <a:cubicBezTo>
                    <a:pt x="2496" y="153"/>
                    <a:pt x="2487" y="132"/>
                    <a:pt x="2487" y="93"/>
                  </a:cubicBezTo>
                  <a:cubicBezTo>
                    <a:pt x="2487" y="53"/>
                    <a:pt x="2500" y="32"/>
                    <a:pt x="2520" y="32"/>
                  </a:cubicBezTo>
                  <a:cubicBezTo>
                    <a:pt x="2543" y="32"/>
                    <a:pt x="2553" y="53"/>
                    <a:pt x="2553" y="93"/>
                  </a:cubicBezTo>
                  <a:cubicBezTo>
                    <a:pt x="2553" y="132"/>
                    <a:pt x="2540" y="153"/>
                    <a:pt x="2520" y="153"/>
                  </a:cubicBezTo>
                  <a:close/>
                  <a:moveTo>
                    <a:pt x="2167" y="122"/>
                  </a:moveTo>
                  <a:cubicBezTo>
                    <a:pt x="2160" y="103"/>
                    <a:pt x="2149" y="96"/>
                    <a:pt x="2136" y="93"/>
                  </a:cubicBezTo>
                  <a:cubicBezTo>
                    <a:pt x="2136" y="93"/>
                    <a:pt x="2136" y="93"/>
                    <a:pt x="2136" y="93"/>
                  </a:cubicBezTo>
                  <a:cubicBezTo>
                    <a:pt x="2151" y="88"/>
                    <a:pt x="2174" y="78"/>
                    <a:pt x="2174" y="48"/>
                  </a:cubicBezTo>
                  <a:cubicBezTo>
                    <a:pt x="2174" y="22"/>
                    <a:pt x="2154" y="3"/>
                    <a:pt x="2117" y="3"/>
                  </a:cubicBezTo>
                  <a:cubicBezTo>
                    <a:pt x="2047" y="3"/>
                    <a:pt x="2047" y="3"/>
                    <a:pt x="2047" y="3"/>
                  </a:cubicBezTo>
                  <a:cubicBezTo>
                    <a:pt x="2049" y="11"/>
                    <a:pt x="2049" y="17"/>
                    <a:pt x="2049" y="31"/>
                  </a:cubicBezTo>
                  <a:cubicBezTo>
                    <a:pt x="2049" y="155"/>
                    <a:pt x="2049" y="155"/>
                    <a:pt x="2049" y="155"/>
                  </a:cubicBezTo>
                  <a:cubicBezTo>
                    <a:pt x="2049" y="168"/>
                    <a:pt x="2049" y="174"/>
                    <a:pt x="2047" y="182"/>
                  </a:cubicBezTo>
                  <a:cubicBezTo>
                    <a:pt x="2097" y="182"/>
                    <a:pt x="2097" y="182"/>
                    <a:pt x="2097" y="182"/>
                  </a:cubicBezTo>
                  <a:cubicBezTo>
                    <a:pt x="2096" y="174"/>
                    <a:pt x="2096" y="168"/>
                    <a:pt x="2096" y="155"/>
                  </a:cubicBezTo>
                  <a:cubicBezTo>
                    <a:pt x="2096" y="110"/>
                    <a:pt x="2096" y="110"/>
                    <a:pt x="2096" y="110"/>
                  </a:cubicBezTo>
                  <a:cubicBezTo>
                    <a:pt x="2102" y="110"/>
                    <a:pt x="2102" y="110"/>
                    <a:pt x="2102" y="110"/>
                  </a:cubicBezTo>
                  <a:cubicBezTo>
                    <a:pt x="2114" y="110"/>
                    <a:pt x="2117" y="115"/>
                    <a:pt x="2123" y="134"/>
                  </a:cubicBezTo>
                  <a:cubicBezTo>
                    <a:pt x="2132" y="161"/>
                    <a:pt x="2132" y="161"/>
                    <a:pt x="2132" y="161"/>
                  </a:cubicBezTo>
                  <a:cubicBezTo>
                    <a:pt x="2134" y="169"/>
                    <a:pt x="2137" y="177"/>
                    <a:pt x="2137" y="182"/>
                  </a:cubicBezTo>
                  <a:cubicBezTo>
                    <a:pt x="2188" y="182"/>
                    <a:pt x="2188" y="182"/>
                    <a:pt x="2188" y="182"/>
                  </a:cubicBezTo>
                  <a:cubicBezTo>
                    <a:pt x="2185" y="177"/>
                    <a:pt x="2184" y="171"/>
                    <a:pt x="2180" y="161"/>
                  </a:cubicBezTo>
                  <a:lnTo>
                    <a:pt x="2167" y="122"/>
                  </a:lnTo>
                  <a:close/>
                  <a:moveTo>
                    <a:pt x="2101" y="78"/>
                  </a:moveTo>
                  <a:cubicBezTo>
                    <a:pt x="2096" y="78"/>
                    <a:pt x="2096" y="78"/>
                    <a:pt x="2096" y="78"/>
                  </a:cubicBezTo>
                  <a:cubicBezTo>
                    <a:pt x="2096" y="36"/>
                    <a:pt x="2096" y="36"/>
                    <a:pt x="2096" y="36"/>
                  </a:cubicBezTo>
                  <a:cubicBezTo>
                    <a:pt x="2101" y="36"/>
                    <a:pt x="2101" y="36"/>
                    <a:pt x="2101" y="36"/>
                  </a:cubicBezTo>
                  <a:cubicBezTo>
                    <a:pt x="2113" y="36"/>
                    <a:pt x="2129" y="36"/>
                    <a:pt x="2129" y="55"/>
                  </a:cubicBezTo>
                  <a:cubicBezTo>
                    <a:pt x="2129" y="74"/>
                    <a:pt x="2115" y="78"/>
                    <a:pt x="2101" y="78"/>
                  </a:cubicBezTo>
                  <a:close/>
                  <a:moveTo>
                    <a:pt x="2704" y="0"/>
                  </a:moveTo>
                  <a:cubicBezTo>
                    <a:pt x="2657" y="0"/>
                    <a:pt x="2621" y="31"/>
                    <a:pt x="2621" y="93"/>
                  </a:cubicBezTo>
                  <a:cubicBezTo>
                    <a:pt x="2621" y="154"/>
                    <a:pt x="2648" y="186"/>
                    <a:pt x="2704" y="186"/>
                  </a:cubicBezTo>
                  <a:cubicBezTo>
                    <a:pt x="2751" y="186"/>
                    <a:pt x="2787" y="154"/>
                    <a:pt x="2787" y="93"/>
                  </a:cubicBezTo>
                  <a:cubicBezTo>
                    <a:pt x="2787" y="31"/>
                    <a:pt x="2760" y="0"/>
                    <a:pt x="2704" y="0"/>
                  </a:cubicBezTo>
                  <a:close/>
                  <a:moveTo>
                    <a:pt x="2704" y="153"/>
                  </a:moveTo>
                  <a:cubicBezTo>
                    <a:pt x="2681" y="153"/>
                    <a:pt x="2671" y="132"/>
                    <a:pt x="2671" y="93"/>
                  </a:cubicBezTo>
                  <a:cubicBezTo>
                    <a:pt x="2671" y="53"/>
                    <a:pt x="2685" y="32"/>
                    <a:pt x="2704" y="32"/>
                  </a:cubicBezTo>
                  <a:cubicBezTo>
                    <a:pt x="2728" y="32"/>
                    <a:pt x="2737" y="53"/>
                    <a:pt x="2737" y="93"/>
                  </a:cubicBezTo>
                  <a:cubicBezTo>
                    <a:pt x="2737" y="132"/>
                    <a:pt x="2724" y="153"/>
                    <a:pt x="2704" y="153"/>
                  </a:cubicBezTo>
                  <a:close/>
                  <a:moveTo>
                    <a:pt x="1320" y="0"/>
                  </a:moveTo>
                  <a:cubicBezTo>
                    <a:pt x="1273" y="0"/>
                    <a:pt x="1237" y="31"/>
                    <a:pt x="1237" y="93"/>
                  </a:cubicBezTo>
                  <a:cubicBezTo>
                    <a:pt x="1237" y="154"/>
                    <a:pt x="1264" y="186"/>
                    <a:pt x="1320" y="186"/>
                  </a:cubicBezTo>
                  <a:cubicBezTo>
                    <a:pt x="1367" y="186"/>
                    <a:pt x="1403" y="154"/>
                    <a:pt x="1403" y="93"/>
                  </a:cubicBezTo>
                  <a:cubicBezTo>
                    <a:pt x="1403" y="31"/>
                    <a:pt x="1376" y="0"/>
                    <a:pt x="1320" y="0"/>
                  </a:cubicBezTo>
                  <a:close/>
                  <a:moveTo>
                    <a:pt x="1320" y="153"/>
                  </a:moveTo>
                  <a:cubicBezTo>
                    <a:pt x="1297" y="153"/>
                    <a:pt x="1287" y="132"/>
                    <a:pt x="1287" y="93"/>
                  </a:cubicBezTo>
                  <a:cubicBezTo>
                    <a:pt x="1287" y="53"/>
                    <a:pt x="1301" y="32"/>
                    <a:pt x="1320" y="32"/>
                  </a:cubicBezTo>
                  <a:cubicBezTo>
                    <a:pt x="1344" y="32"/>
                    <a:pt x="1353" y="53"/>
                    <a:pt x="1353" y="93"/>
                  </a:cubicBezTo>
                  <a:cubicBezTo>
                    <a:pt x="1353" y="132"/>
                    <a:pt x="1340" y="153"/>
                    <a:pt x="1320" y="153"/>
                  </a:cubicBezTo>
                  <a:close/>
                  <a:moveTo>
                    <a:pt x="2897" y="3"/>
                  </a:moveTo>
                  <a:cubicBezTo>
                    <a:pt x="2814" y="3"/>
                    <a:pt x="2814" y="3"/>
                    <a:pt x="2814" y="3"/>
                  </a:cubicBezTo>
                  <a:cubicBezTo>
                    <a:pt x="2815" y="11"/>
                    <a:pt x="2815" y="17"/>
                    <a:pt x="2815" y="31"/>
                  </a:cubicBezTo>
                  <a:cubicBezTo>
                    <a:pt x="2815" y="155"/>
                    <a:pt x="2815" y="155"/>
                    <a:pt x="2815" y="155"/>
                  </a:cubicBezTo>
                  <a:cubicBezTo>
                    <a:pt x="2815" y="168"/>
                    <a:pt x="2815" y="174"/>
                    <a:pt x="2814" y="182"/>
                  </a:cubicBezTo>
                  <a:cubicBezTo>
                    <a:pt x="2886" y="182"/>
                    <a:pt x="2886" y="182"/>
                    <a:pt x="2886" y="182"/>
                  </a:cubicBezTo>
                  <a:cubicBezTo>
                    <a:pt x="2934" y="182"/>
                    <a:pt x="2974" y="161"/>
                    <a:pt x="2974" y="91"/>
                  </a:cubicBezTo>
                  <a:cubicBezTo>
                    <a:pt x="2974" y="34"/>
                    <a:pt x="2947" y="3"/>
                    <a:pt x="2897" y="3"/>
                  </a:cubicBezTo>
                  <a:close/>
                  <a:moveTo>
                    <a:pt x="2877" y="148"/>
                  </a:moveTo>
                  <a:cubicBezTo>
                    <a:pt x="2862" y="148"/>
                    <a:pt x="2862" y="148"/>
                    <a:pt x="2862" y="148"/>
                  </a:cubicBezTo>
                  <a:cubicBezTo>
                    <a:pt x="2862" y="36"/>
                    <a:pt x="2862" y="36"/>
                    <a:pt x="2862" y="36"/>
                  </a:cubicBezTo>
                  <a:cubicBezTo>
                    <a:pt x="2877" y="36"/>
                    <a:pt x="2877" y="36"/>
                    <a:pt x="2877" y="36"/>
                  </a:cubicBezTo>
                  <a:cubicBezTo>
                    <a:pt x="2904" y="36"/>
                    <a:pt x="2925" y="43"/>
                    <a:pt x="2925" y="91"/>
                  </a:cubicBezTo>
                  <a:cubicBezTo>
                    <a:pt x="2925" y="145"/>
                    <a:pt x="2904" y="148"/>
                    <a:pt x="2877" y="148"/>
                  </a:cubicBezTo>
                  <a:close/>
                  <a:moveTo>
                    <a:pt x="1961" y="3"/>
                  </a:moveTo>
                  <a:cubicBezTo>
                    <a:pt x="1918" y="3"/>
                    <a:pt x="1918" y="3"/>
                    <a:pt x="1918" y="3"/>
                  </a:cubicBezTo>
                  <a:cubicBezTo>
                    <a:pt x="1916" y="10"/>
                    <a:pt x="1912" y="22"/>
                    <a:pt x="1905" y="42"/>
                  </a:cubicBezTo>
                  <a:cubicBezTo>
                    <a:pt x="1866" y="142"/>
                    <a:pt x="1866" y="142"/>
                    <a:pt x="1866" y="142"/>
                  </a:cubicBezTo>
                  <a:cubicBezTo>
                    <a:pt x="1860" y="159"/>
                    <a:pt x="1854" y="174"/>
                    <a:pt x="1849" y="182"/>
                  </a:cubicBezTo>
                  <a:cubicBezTo>
                    <a:pt x="1900" y="182"/>
                    <a:pt x="1900" y="182"/>
                    <a:pt x="1900" y="182"/>
                  </a:cubicBezTo>
                  <a:cubicBezTo>
                    <a:pt x="1902" y="174"/>
                    <a:pt x="1903" y="166"/>
                    <a:pt x="1906" y="158"/>
                  </a:cubicBezTo>
                  <a:cubicBezTo>
                    <a:pt x="1911" y="143"/>
                    <a:pt x="1911" y="143"/>
                    <a:pt x="1911" y="143"/>
                  </a:cubicBezTo>
                  <a:cubicBezTo>
                    <a:pt x="1924" y="141"/>
                    <a:pt x="1931" y="141"/>
                    <a:pt x="1937" y="141"/>
                  </a:cubicBezTo>
                  <a:cubicBezTo>
                    <a:pt x="1944" y="141"/>
                    <a:pt x="1950" y="141"/>
                    <a:pt x="1964" y="143"/>
                  </a:cubicBezTo>
                  <a:cubicBezTo>
                    <a:pt x="1967" y="158"/>
                    <a:pt x="1967" y="158"/>
                    <a:pt x="1967" y="158"/>
                  </a:cubicBezTo>
                  <a:cubicBezTo>
                    <a:pt x="1969" y="166"/>
                    <a:pt x="1972" y="174"/>
                    <a:pt x="1974" y="182"/>
                  </a:cubicBezTo>
                  <a:cubicBezTo>
                    <a:pt x="2029" y="182"/>
                    <a:pt x="2029" y="182"/>
                    <a:pt x="2029" y="182"/>
                  </a:cubicBezTo>
                  <a:cubicBezTo>
                    <a:pt x="2023" y="174"/>
                    <a:pt x="2018" y="159"/>
                    <a:pt x="2012" y="142"/>
                  </a:cubicBezTo>
                  <a:lnTo>
                    <a:pt x="1961" y="3"/>
                  </a:lnTo>
                  <a:close/>
                  <a:moveTo>
                    <a:pt x="1938" y="109"/>
                  </a:moveTo>
                  <a:cubicBezTo>
                    <a:pt x="1933" y="109"/>
                    <a:pt x="1925" y="109"/>
                    <a:pt x="1921" y="110"/>
                  </a:cubicBezTo>
                  <a:cubicBezTo>
                    <a:pt x="1939" y="51"/>
                    <a:pt x="1939" y="51"/>
                    <a:pt x="1939" y="51"/>
                  </a:cubicBezTo>
                  <a:cubicBezTo>
                    <a:pt x="1940" y="51"/>
                    <a:pt x="1940" y="51"/>
                    <a:pt x="1940" y="51"/>
                  </a:cubicBezTo>
                  <a:cubicBezTo>
                    <a:pt x="1955" y="110"/>
                    <a:pt x="1955" y="110"/>
                    <a:pt x="1955" y="110"/>
                  </a:cubicBezTo>
                  <a:cubicBezTo>
                    <a:pt x="1951" y="109"/>
                    <a:pt x="1943" y="109"/>
                    <a:pt x="1938" y="109"/>
                  </a:cubicBezTo>
                  <a:close/>
                  <a:moveTo>
                    <a:pt x="1536" y="31"/>
                  </a:moveTo>
                  <a:cubicBezTo>
                    <a:pt x="1536" y="114"/>
                    <a:pt x="1536" y="114"/>
                    <a:pt x="1536" y="114"/>
                  </a:cubicBezTo>
                  <a:cubicBezTo>
                    <a:pt x="1535" y="114"/>
                    <a:pt x="1535" y="114"/>
                    <a:pt x="1535" y="114"/>
                  </a:cubicBezTo>
                  <a:cubicBezTo>
                    <a:pt x="1476" y="3"/>
                    <a:pt x="1476" y="3"/>
                    <a:pt x="1476" y="3"/>
                  </a:cubicBezTo>
                  <a:cubicBezTo>
                    <a:pt x="1428" y="3"/>
                    <a:pt x="1428" y="3"/>
                    <a:pt x="1428" y="3"/>
                  </a:cubicBezTo>
                  <a:cubicBezTo>
                    <a:pt x="1429" y="11"/>
                    <a:pt x="1429" y="17"/>
                    <a:pt x="1429" y="31"/>
                  </a:cubicBezTo>
                  <a:cubicBezTo>
                    <a:pt x="1429" y="155"/>
                    <a:pt x="1429" y="155"/>
                    <a:pt x="1429" y="155"/>
                  </a:cubicBezTo>
                  <a:cubicBezTo>
                    <a:pt x="1429" y="168"/>
                    <a:pt x="1429" y="174"/>
                    <a:pt x="1428" y="182"/>
                  </a:cubicBezTo>
                  <a:cubicBezTo>
                    <a:pt x="1470" y="182"/>
                    <a:pt x="1470" y="182"/>
                    <a:pt x="1470" y="182"/>
                  </a:cubicBezTo>
                  <a:cubicBezTo>
                    <a:pt x="1468" y="174"/>
                    <a:pt x="1468" y="168"/>
                    <a:pt x="1468" y="155"/>
                  </a:cubicBezTo>
                  <a:cubicBezTo>
                    <a:pt x="1468" y="72"/>
                    <a:pt x="1468" y="72"/>
                    <a:pt x="1468" y="72"/>
                  </a:cubicBezTo>
                  <a:cubicBezTo>
                    <a:pt x="1469" y="72"/>
                    <a:pt x="1469" y="72"/>
                    <a:pt x="1469" y="72"/>
                  </a:cubicBezTo>
                  <a:cubicBezTo>
                    <a:pt x="1528" y="182"/>
                    <a:pt x="1528" y="182"/>
                    <a:pt x="1528" y="182"/>
                  </a:cubicBezTo>
                  <a:cubicBezTo>
                    <a:pt x="1575" y="182"/>
                    <a:pt x="1575" y="182"/>
                    <a:pt x="1575" y="182"/>
                  </a:cubicBezTo>
                  <a:cubicBezTo>
                    <a:pt x="1575" y="31"/>
                    <a:pt x="1575" y="31"/>
                    <a:pt x="1575" y="31"/>
                  </a:cubicBezTo>
                  <a:cubicBezTo>
                    <a:pt x="1575" y="17"/>
                    <a:pt x="1575" y="11"/>
                    <a:pt x="1576" y="3"/>
                  </a:cubicBezTo>
                  <a:cubicBezTo>
                    <a:pt x="1534" y="3"/>
                    <a:pt x="1534" y="3"/>
                    <a:pt x="1534" y="3"/>
                  </a:cubicBezTo>
                  <a:cubicBezTo>
                    <a:pt x="1536" y="11"/>
                    <a:pt x="1536" y="17"/>
                    <a:pt x="1536" y="31"/>
                  </a:cubicBezTo>
                  <a:close/>
                  <a:moveTo>
                    <a:pt x="1831" y="3"/>
                  </a:moveTo>
                  <a:cubicBezTo>
                    <a:pt x="1782" y="3"/>
                    <a:pt x="1782" y="3"/>
                    <a:pt x="1782" y="3"/>
                  </a:cubicBezTo>
                  <a:cubicBezTo>
                    <a:pt x="1783" y="11"/>
                    <a:pt x="1783" y="17"/>
                    <a:pt x="1783" y="31"/>
                  </a:cubicBezTo>
                  <a:cubicBezTo>
                    <a:pt x="1783" y="72"/>
                    <a:pt x="1783" y="72"/>
                    <a:pt x="1783" y="72"/>
                  </a:cubicBezTo>
                  <a:cubicBezTo>
                    <a:pt x="1775" y="71"/>
                    <a:pt x="1767" y="71"/>
                    <a:pt x="1754" y="71"/>
                  </a:cubicBezTo>
                  <a:cubicBezTo>
                    <a:pt x="1741" y="71"/>
                    <a:pt x="1733" y="71"/>
                    <a:pt x="1725" y="72"/>
                  </a:cubicBezTo>
                  <a:cubicBezTo>
                    <a:pt x="1725" y="31"/>
                    <a:pt x="1725" y="31"/>
                    <a:pt x="1725" y="31"/>
                  </a:cubicBezTo>
                  <a:cubicBezTo>
                    <a:pt x="1725" y="17"/>
                    <a:pt x="1725" y="11"/>
                    <a:pt x="1726" y="3"/>
                  </a:cubicBezTo>
                  <a:cubicBezTo>
                    <a:pt x="1676" y="3"/>
                    <a:pt x="1676" y="3"/>
                    <a:pt x="1676" y="3"/>
                  </a:cubicBezTo>
                  <a:cubicBezTo>
                    <a:pt x="1678" y="11"/>
                    <a:pt x="1678" y="17"/>
                    <a:pt x="1678" y="31"/>
                  </a:cubicBezTo>
                  <a:cubicBezTo>
                    <a:pt x="1678" y="155"/>
                    <a:pt x="1678" y="155"/>
                    <a:pt x="1678" y="155"/>
                  </a:cubicBezTo>
                  <a:cubicBezTo>
                    <a:pt x="1678" y="168"/>
                    <a:pt x="1678" y="174"/>
                    <a:pt x="1676" y="182"/>
                  </a:cubicBezTo>
                  <a:cubicBezTo>
                    <a:pt x="1726" y="182"/>
                    <a:pt x="1726" y="182"/>
                    <a:pt x="1726" y="182"/>
                  </a:cubicBezTo>
                  <a:cubicBezTo>
                    <a:pt x="1725" y="174"/>
                    <a:pt x="1725" y="168"/>
                    <a:pt x="1725" y="155"/>
                  </a:cubicBezTo>
                  <a:cubicBezTo>
                    <a:pt x="1725" y="105"/>
                    <a:pt x="1725" y="105"/>
                    <a:pt x="1725" y="105"/>
                  </a:cubicBezTo>
                  <a:cubicBezTo>
                    <a:pt x="1733" y="103"/>
                    <a:pt x="1741" y="103"/>
                    <a:pt x="1754" y="103"/>
                  </a:cubicBezTo>
                  <a:cubicBezTo>
                    <a:pt x="1767" y="103"/>
                    <a:pt x="1775" y="103"/>
                    <a:pt x="1783" y="105"/>
                  </a:cubicBezTo>
                  <a:cubicBezTo>
                    <a:pt x="1783" y="155"/>
                    <a:pt x="1783" y="155"/>
                    <a:pt x="1783" y="155"/>
                  </a:cubicBezTo>
                  <a:cubicBezTo>
                    <a:pt x="1783" y="168"/>
                    <a:pt x="1783" y="174"/>
                    <a:pt x="1782" y="182"/>
                  </a:cubicBezTo>
                  <a:cubicBezTo>
                    <a:pt x="1831" y="182"/>
                    <a:pt x="1831" y="182"/>
                    <a:pt x="1831" y="182"/>
                  </a:cubicBezTo>
                  <a:cubicBezTo>
                    <a:pt x="1830" y="174"/>
                    <a:pt x="1830" y="168"/>
                    <a:pt x="1830" y="155"/>
                  </a:cubicBezTo>
                  <a:cubicBezTo>
                    <a:pt x="1830" y="31"/>
                    <a:pt x="1830" y="31"/>
                    <a:pt x="1830" y="31"/>
                  </a:cubicBezTo>
                  <a:cubicBezTo>
                    <a:pt x="1830" y="17"/>
                    <a:pt x="1830" y="11"/>
                    <a:pt x="1831" y="3"/>
                  </a:cubicBezTo>
                  <a:close/>
                </a:path>
              </a:pathLst>
            </a:cu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  <p:sp>
          <p:nvSpPr>
            <p:cNvPr id="16396" name="Rectangle 21"/>
            <p:cNvSpPr>
              <a:spLocks noChangeArrowheads="1"/>
            </p:cNvSpPr>
            <p:nvPr/>
          </p:nvSpPr>
          <p:spPr bwMode="auto">
            <a:xfrm>
              <a:off x="4879" y="537"/>
              <a:ext cx="210" cy="211"/>
            </a:xfrm>
            <a:prstGeom prst="rect">
              <a:avLst/>
            </a:prstGeom>
            <a:solidFill>
              <a:srgbClr val="1C3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6397" name="Freeform 22"/>
            <p:cNvSpPr>
              <a:spLocks noEditPoints="1"/>
            </p:cNvSpPr>
            <p:nvPr/>
          </p:nvSpPr>
          <p:spPr bwMode="auto">
            <a:xfrm>
              <a:off x="4902" y="601"/>
              <a:ext cx="170" cy="124"/>
            </a:xfrm>
            <a:custGeom>
              <a:avLst/>
              <a:gdLst>
                <a:gd name="T0" fmla="*/ 0 w 695"/>
                <a:gd name="T1" fmla="*/ 0 h 502"/>
                <a:gd name="T2" fmla="*/ 0 w 695"/>
                <a:gd name="T3" fmla="*/ 0 h 502"/>
                <a:gd name="T4" fmla="*/ 0 w 695"/>
                <a:gd name="T5" fmla="*/ 0 h 502"/>
                <a:gd name="T6" fmla="*/ 0 w 695"/>
                <a:gd name="T7" fmla="*/ 0 h 502"/>
                <a:gd name="T8" fmla="*/ 0 w 695"/>
                <a:gd name="T9" fmla="*/ 0 h 502"/>
                <a:gd name="T10" fmla="*/ 0 w 695"/>
                <a:gd name="T11" fmla="*/ 0 h 502"/>
                <a:gd name="T12" fmla="*/ 0 w 695"/>
                <a:gd name="T13" fmla="*/ 0 h 502"/>
                <a:gd name="T14" fmla="*/ 0 w 695"/>
                <a:gd name="T15" fmla="*/ 0 h 502"/>
                <a:gd name="T16" fmla="*/ 0 w 695"/>
                <a:gd name="T17" fmla="*/ 0 h 502"/>
                <a:gd name="T18" fmla="*/ 0 w 695"/>
                <a:gd name="T19" fmla="*/ 0 h 502"/>
                <a:gd name="T20" fmla="*/ 0 w 695"/>
                <a:gd name="T21" fmla="*/ 0 h 502"/>
                <a:gd name="T22" fmla="*/ 0 w 695"/>
                <a:gd name="T23" fmla="*/ 0 h 502"/>
                <a:gd name="T24" fmla="*/ 0 w 695"/>
                <a:gd name="T25" fmla="*/ 0 h 502"/>
                <a:gd name="T26" fmla="*/ 0 w 695"/>
                <a:gd name="T27" fmla="*/ 0 h 502"/>
                <a:gd name="T28" fmla="*/ 0 w 695"/>
                <a:gd name="T29" fmla="*/ 0 h 502"/>
                <a:gd name="T30" fmla="*/ 0 w 695"/>
                <a:gd name="T31" fmla="*/ 0 h 502"/>
                <a:gd name="T32" fmla="*/ 0 w 695"/>
                <a:gd name="T33" fmla="*/ 0 h 502"/>
                <a:gd name="T34" fmla="*/ 0 w 695"/>
                <a:gd name="T35" fmla="*/ 0 h 502"/>
                <a:gd name="T36" fmla="*/ 0 w 695"/>
                <a:gd name="T37" fmla="*/ 0 h 502"/>
                <a:gd name="T38" fmla="*/ 0 w 695"/>
                <a:gd name="T39" fmla="*/ 0 h 502"/>
                <a:gd name="T40" fmla="*/ 0 w 695"/>
                <a:gd name="T41" fmla="*/ 0 h 502"/>
                <a:gd name="T42" fmla="*/ 0 w 695"/>
                <a:gd name="T43" fmla="*/ 0 h 502"/>
                <a:gd name="T44" fmla="*/ 0 w 695"/>
                <a:gd name="T45" fmla="*/ 0 h 502"/>
                <a:gd name="T46" fmla="*/ 0 w 695"/>
                <a:gd name="T47" fmla="*/ 0 h 502"/>
                <a:gd name="T48" fmla="*/ 0 w 695"/>
                <a:gd name="T49" fmla="*/ 0 h 502"/>
                <a:gd name="T50" fmla="*/ 0 w 695"/>
                <a:gd name="T51" fmla="*/ 0 h 502"/>
                <a:gd name="T52" fmla="*/ 0 w 695"/>
                <a:gd name="T53" fmla="*/ 0 h 502"/>
                <a:gd name="T54" fmla="*/ 0 w 695"/>
                <a:gd name="T55" fmla="*/ 0 h 502"/>
                <a:gd name="T56" fmla="*/ 0 w 695"/>
                <a:gd name="T57" fmla="*/ 0 h 502"/>
                <a:gd name="T58" fmla="*/ 0 w 695"/>
                <a:gd name="T59" fmla="*/ 0 h 502"/>
                <a:gd name="T60" fmla="*/ 0 w 695"/>
                <a:gd name="T61" fmla="*/ 0 h 502"/>
                <a:gd name="T62" fmla="*/ 0 w 695"/>
                <a:gd name="T63" fmla="*/ 0 h 502"/>
                <a:gd name="T64" fmla="*/ 0 w 695"/>
                <a:gd name="T65" fmla="*/ 0 h 502"/>
                <a:gd name="T66" fmla="*/ 0 w 695"/>
                <a:gd name="T67" fmla="*/ 0 h 502"/>
                <a:gd name="T68" fmla="*/ 0 w 695"/>
                <a:gd name="T69" fmla="*/ 0 h 502"/>
                <a:gd name="T70" fmla="*/ 0 w 695"/>
                <a:gd name="T71" fmla="*/ 0 h 502"/>
                <a:gd name="T72" fmla="*/ 0 w 695"/>
                <a:gd name="T73" fmla="*/ 0 h 502"/>
                <a:gd name="T74" fmla="*/ 0 w 695"/>
                <a:gd name="T75" fmla="*/ 0 h 502"/>
                <a:gd name="T76" fmla="*/ 0 w 695"/>
                <a:gd name="T77" fmla="*/ 0 h 5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5" h="502">
                  <a:moveTo>
                    <a:pt x="60" y="214"/>
                  </a:moveTo>
                  <a:cubicBezTo>
                    <a:pt x="60" y="181"/>
                    <a:pt x="86" y="166"/>
                    <a:pt x="117" y="166"/>
                  </a:cubicBezTo>
                  <a:cubicBezTo>
                    <a:pt x="178" y="166"/>
                    <a:pt x="196" y="209"/>
                    <a:pt x="205" y="257"/>
                  </a:cubicBezTo>
                  <a:cubicBezTo>
                    <a:pt x="221" y="257"/>
                    <a:pt x="221" y="257"/>
                    <a:pt x="221" y="257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89" y="156"/>
                    <a:pt x="158" y="145"/>
                    <a:pt x="121" y="145"/>
                  </a:cubicBezTo>
                  <a:cubicBezTo>
                    <a:pt x="61" y="145"/>
                    <a:pt x="10" y="181"/>
                    <a:pt x="10" y="248"/>
                  </a:cubicBezTo>
                  <a:cubicBezTo>
                    <a:pt x="10" y="368"/>
                    <a:pt x="196" y="333"/>
                    <a:pt x="196" y="423"/>
                  </a:cubicBezTo>
                  <a:cubicBezTo>
                    <a:pt x="196" y="464"/>
                    <a:pt x="155" y="484"/>
                    <a:pt x="120" y="484"/>
                  </a:cubicBezTo>
                  <a:cubicBezTo>
                    <a:pt x="52" y="484"/>
                    <a:pt x="21" y="432"/>
                    <a:pt x="21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39" y="494"/>
                    <a:pt x="78" y="502"/>
                    <a:pt x="119" y="502"/>
                  </a:cubicBezTo>
                  <a:cubicBezTo>
                    <a:pt x="180" y="502"/>
                    <a:pt x="250" y="467"/>
                    <a:pt x="250" y="396"/>
                  </a:cubicBezTo>
                  <a:cubicBezTo>
                    <a:pt x="250" y="254"/>
                    <a:pt x="60" y="300"/>
                    <a:pt x="60" y="214"/>
                  </a:cubicBezTo>
                  <a:close/>
                  <a:moveTo>
                    <a:pt x="640" y="474"/>
                  </a:moveTo>
                  <a:cubicBezTo>
                    <a:pt x="640" y="246"/>
                    <a:pt x="640" y="246"/>
                    <a:pt x="640" y="246"/>
                  </a:cubicBezTo>
                  <a:cubicBezTo>
                    <a:pt x="640" y="176"/>
                    <a:pt x="606" y="148"/>
                    <a:pt x="538" y="148"/>
                  </a:cubicBezTo>
                  <a:cubicBezTo>
                    <a:pt x="481" y="148"/>
                    <a:pt x="439" y="174"/>
                    <a:pt x="418" y="221"/>
                  </a:cubicBezTo>
                  <a:cubicBezTo>
                    <a:pt x="416" y="221"/>
                    <a:pt x="416" y="221"/>
                    <a:pt x="416" y="221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346" y="23"/>
                    <a:pt x="346" y="23"/>
                    <a:pt x="346" y="23"/>
                  </a:cubicBezTo>
                  <a:cubicBezTo>
                    <a:pt x="345" y="474"/>
                    <a:pt x="345" y="474"/>
                    <a:pt x="345" y="474"/>
                  </a:cubicBezTo>
                  <a:cubicBezTo>
                    <a:pt x="286" y="474"/>
                    <a:pt x="286" y="474"/>
                    <a:pt x="286" y="474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471" y="496"/>
                    <a:pt x="471" y="496"/>
                    <a:pt x="471" y="496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16" y="473"/>
                    <a:pt x="416" y="473"/>
                    <a:pt x="416" y="473"/>
                  </a:cubicBezTo>
                  <a:cubicBezTo>
                    <a:pt x="416" y="299"/>
                    <a:pt x="416" y="299"/>
                    <a:pt x="416" y="299"/>
                  </a:cubicBezTo>
                  <a:cubicBezTo>
                    <a:pt x="416" y="234"/>
                    <a:pt x="449" y="173"/>
                    <a:pt x="514" y="173"/>
                  </a:cubicBezTo>
                  <a:cubicBezTo>
                    <a:pt x="562" y="173"/>
                    <a:pt x="569" y="211"/>
                    <a:pt x="569" y="249"/>
                  </a:cubicBezTo>
                  <a:cubicBezTo>
                    <a:pt x="569" y="474"/>
                    <a:pt x="569" y="474"/>
                    <a:pt x="569" y="474"/>
                  </a:cubicBezTo>
                  <a:cubicBezTo>
                    <a:pt x="514" y="474"/>
                    <a:pt x="514" y="474"/>
                    <a:pt x="514" y="474"/>
                  </a:cubicBezTo>
                  <a:cubicBezTo>
                    <a:pt x="514" y="496"/>
                    <a:pt x="514" y="496"/>
                    <a:pt x="514" y="496"/>
                  </a:cubicBezTo>
                  <a:cubicBezTo>
                    <a:pt x="695" y="496"/>
                    <a:pt x="695" y="496"/>
                    <a:pt x="695" y="496"/>
                  </a:cubicBezTo>
                  <a:cubicBezTo>
                    <a:pt x="695" y="474"/>
                    <a:pt x="695" y="474"/>
                    <a:pt x="695" y="474"/>
                  </a:cubicBezTo>
                  <a:lnTo>
                    <a:pt x="640" y="474"/>
                  </a:lnTo>
                  <a:close/>
                </a:path>
              </a:pathLst>
            </a:custGeom>
            <a:solidFill>
              <a:srgbClr val="F8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latin typeface="Verdana" pitchFamily="34" charset="0"/>
              </a:endParaRPr>
            </a:p>
          </p:txBody>
        </p:sp>
      </p:grpSp>
      <p:sp>
        <p:nvSpPr>
          <p:cNvPr id="16389" name="Rectangle 19"/>
          <p:cNvSpPr txBox="1">
            <a:spLocks noChangeArrowheads="1"/>
          </p:cNvSpPr>
          <p:nvPr/>
        </p:nvSpPr>
        <p:spPr bwMode="auto">
          <a:xfrm>
            <a:off x="398352" y="4733925"/>
            <a:ext cx="796705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rgbClr val="00004E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rgbClr val="00004E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rgbClr val="00004E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rgbClr val="00004E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rgbClr val="00004E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4E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4E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4E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4E"/>
                </a:solidFill>
                <a:latin typeface="Verdana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GB" sz="2400" b="1" dirty="0" err="1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Financements</a:t>
            </a:r>
            <a:r>
              <a:rPr lang="en-GB" sz="2400" b="1" dirty="0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Maritimes et </a:t>
            </a:r>
            <a:r>
              <a:rPr lang="en-GB" sz="2400" b="1" dirty="0" err="1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choix</a:t>
            </a:r>
            <a:r>
              <a:rPr lang="en-GB" sz="2400" b="1" dirty="0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du </a:t>
            </a:r>
            <a:r>
              <a:rPr lang="en-GB" sz="2400" b="1" dirty="0" err="1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pavillon</a:t>
            </a:r>
            <a:r>
              <a:rPr lang="en-GB" sz="2400" b="1" dirty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sz="2400" b="1" dirty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2400" b="1" dirty="0" err="1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Journée</a:t>
            </a:r>
            <a:r>
              <a:rPr lang="en-GB" sz="2400" b="1" dirty="0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400" b="1" dirty="0" err="1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Ripert</a:t>
            </a:r>
            <a:r>
              <a:rPr lang="en-GB" sz="2400" b="1" dirty="0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– 29 </a:t>
            </a:r>
            <a:r>
              <a:rPr lang="en-GB" sz="2400" b="1" dirty="0" err="1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juin</a:t>
            </a:r>
            <a:r>
              <a:rPr lang="en-GB" sz="2400" b="1" dirty="0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2015</a:t>
            </a:r>
          </a:p>
          <a:p>
            <a:pPr algn="just" eaLnBrk="1" hangingPunct="1">
              <a:lnSpc>
                <a:spcPct val="110000"/>
              </a:lnSpc>
            </a:pPr>
            <a:r>
              <a:rPr lang="en-GB" sz="2400" b="1" dirty="0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Alain </a:t>
            </a:r>
            <a:r>
              <a:rPr lang="en-GB" sz="2400" b="1" dirty="0" err="1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Gautron</a:t>
            </a:r>
            <a:r>
              <a:rPr lang="en-GB" sz="2400" b="1" dirty="0" smtClean="0">
                <a:solidFill>
                  <a:srgbClr val="00336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et Ezio Dal Maso</a:t>
            </a:r>
            <a:endParaRPr lang="en-GB" sz="2400" b="1" dirty="0">
              <a:solidFill>
                <a:srgbClr val="003366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391" name="Rectangle 16"/>
          <p:cNvSpPr>
            <a:spLocks noChangeArrowheads="1"/>
          </p:cNvSpPr>
          <p:nvPr/>
        </p:nvSpPr>
        <p:spPr bwMode="auto">
          <a:xfrm flipH="1">
            <a:off x="0" y="4217988"/>
            <a:ext cx="6553200" cy="25241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pic>
        <p:nvPicPr>
          <p:cNvPr id="1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689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77" y="593725"/>
            <a:ext cx="7152335" cy="666904"/>
          </a:xfrm>
        </p:spPr>
        <p:txBody>
          <a:bodyPr/>
          <a:lstStyle/>
          <a:p>
            <a:r>
              <a:rPr lang="fr-FR" dirty="0" smtClean="0"/>
              <a:t>Financements Maritimes et </a:t>
            </a:r>
            <a:r>
              <a:rPr lang="en-US" dirty="0" err="1" smtClean="0"/>
              <a:t>choix</a:t>
            </a:r>
            <a:r>
              <a:rPr lang="en-US" dirty="0" smtClean="0"/>
              <a:t> du </a:t>
            </a:r>
            <a:r>
              <a:rPr lang="en-US" dirty="0" err="1" smtClean="0"/>
              <a:t>pavillon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3278" y="1313895"/>
            <a:ext cx="6489576" cy="3329126"/>
          </a:xfrm>
        </p:spPr>
        <p:txBody>
          <a:bodyPr anchor="ctr" anchorCtr="0"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spcAft>
                <a:spcPts val="1200"/>
              </a:spcAft>
              <a:buNone/>
            </a:pPr>
            <a:r>
              <a:rPr lang="fr-FR" dirty="0" smtClean="0"/>
              <a:t>Présentation : 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dirty="0" smtClean="0"/>
              <a:t>Acceptabilité du pavillon pour un financement</a:t>
            </a:r>
          </a:p>
          <a:p>
            <a:pPr marL="45720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fr-FR" dirty="0" smtClean="0"/>
              <a:t>Les effets de l’ouverture d’une procédure collective dans le financement maritime</a:t>
            </a:r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1026" name="Picture 2" descr="\\v-admin\general$\Marketing\Image_library\Raw images - USE THIS\Transport\Ships\dreamstime_66579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724" y="4873841"/>
            <a:ext cx="2858609" cy="147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6513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905" y="593725"/>
            <a:ext cx="7560708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Acceptabilité </a:t>
            </a:r>
            <a:r>
              <a:rPr lang="fr-FR" dirty="0"/>
              <a:t>du pavillon pour un financement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656" y="2161616"/>
            <a:ext cx="3554276" cy="337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340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60" y="593725"/>
            <a:ext cx="7542953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Acceptabilité du pavillon pour un financement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10" y="1278383"/>
            <a:ext cx="6480699" cy="3630967"/>
          </a:xfrm>
        </p:spPr>
        <p:txBody>
          <a:bodyPr anchor="ctr"/>
          <a:lstStyle/>
          <a:p>
            <a:pPr marL="0" indent="0" algn="just">
              <a:buNone/>
            </a:pPr>
            <a:r>
              <a:rPr lang="fr-FR" dirty="0" smtClean="0"/>
              <a:t>Critères </a:t>
            </a:r>
            <a:r>
              <a:rPr lang="fr-FR" dirty="0"/>
              <a:t>applicables au </a:t>
            </a:r>
            <a:r>
              <a:rPr lang="fr-FR" dirty="0" smtClean="0"/>
              <a:t>propriétaire : </a:t>
            </a:r>
          </a:p>
          <a:p>
            <a:pPr algn="just"/>
            <a:r>
              <a:rPr lang="fr-FR" dirty="0" smtClean="0"/>
              <a:t>Forme de société, </a:t>
            </a:r>
            <a:r>
              <a:rPr lang="fr-FR" dirty="0"/>
              <a:t>nationalité et </a:t>
            </a:r>
            <a:r>
              <a:rPr lang="fr-FR" dirty="0" smtClean="0"/>
              <a:t>domiciliation.</a:t>
            </a:r>
          </a:p>
          <a:p>
            <a:pPr marL="520700" indent="-342900" algn="just">
              <a:buFontTx/>
              <a:buChar char="-"/>
            </a:pPr>
            <a:r>
              <a:rPr lang="fr-FR" dirty="0"/>
              <a:t>E</a:t>
            </a:r>
            <a:r>
              <a:rPr lang="fr-FR" dirty="0" smtClean="0"/>
              <a:t>xemple Iles Marshall</a:t>
            </a:r>
          </a:p>
          <a:p>
            <a:pPr marL="520700" indent="-342900" algn="just">
              <a:buFontTx/>
              <a:buChar char="-"/>
            </a:pPr>
            <a:r>
              <a:rPr lang="fr-FR" dirty="0" smtClean="0"/>
              <a:t>Exemple Européen</a:t>
            </a:r>
          </a:p>
          <a:p>
            <a:pPr marL="520700" indent="-342900" algn="just">
              <a:buFontTx/>
              <a:buChar char="-"/>
            </a:pPr>
            <a:r>
              <a:rPr lang="fr-FR" dirty="0" smtClean="0"/>
              <a:t>Exemple Suisse</a:t>
            </a:r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1026" name="Picture 2" descr="http://www.frenchmanbaypartners.org/wp-content/uploads/2012/04/man-looking-at-map-2-300x20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969" y="4856084"/>
            <a:ext cx="2859323" cy="144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938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60" y="593725"/>
            <a:ext cx="7542953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Acceptabilité du pavillon pour un financement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55" y="1535837"/>
            <a:ext cx="6417054" cy="3204839"/>
          </a:xfrm>
        </p:spPr>
        <p:txBody>
          <a:bodyPr anchor="ctr"/>
          <a:lstStyle/>
          <a:p>
            <a:pPr marL="0" indent="0" algn="just">
              <a:buNone/>
            </a:pPr>
            <a:r>
              <a:rPr lang="fr-FR" dirty="0" smtClean="0"/>
              <a:t>Régime de l’hypothèque :</a:t>
            </a:r>
          </a:p>
          <a:p>
            <a:pPr marL="355600" indent="-355600" algn="just">
              <a:spcAft>
                <a:spcPts val="0"/>
              </a:spcAft>
              <a:buFontTx/>
              <a:buChar char="-"/>
            </a:pPr>
            <a:r>
              <a:rPr lang="fr-FR" dirty="0" smtClean="0"/>
              <a:t>Existence d’un registre unique,</a:t>
            </a:r>
          </a:p>
          <a:p>
            <a:pPr marL="355600" indent="-355600" algn="just">
              <a:spcAft>
                <a:spcPts val="0"/>
              </a:spcAft>
              <a:buFontTx/>
              <a:buChar char="-"/>
            </a:pPr>
            <a:r>
              <a:rPr lang="fr-FR" dirty="0" smtClean="0"/>
              <a:t>Formalités,</a:t>
            </a:r>
          </a:p>
          <a:p>
            <a:pPr marL="355600" indent="-355600" algn="just">
              <a:spcAft>
                <a:spcPts val="0"/>
              </a:spcAft>
              <a:buFontTx/>
              <a:buChar char="-"/>
            </a:pPr>
            <a:r>
              <a:rPr lang="fr-FR" dirty="0" smtClean="0"/>
              <a:t>Frais d’enregistrement de l’hypothèque,</a:t>
            </a:r>
          </a:p>
          <a:p>
            <a:pPr marL="355600" indent="-355600" algn="just">
              <a:spcAft>
                <a:spcPts val="0"/>
              </a:spcAft>
              <a:buFontTx/>
              <a:buChar char="-"/>
            </a:pPr>
            <a:r>
              <a:rPr lang="fr-FR" dirty="0" smtClean="0"/>
              <a:t>Maintien de l’hypothèque,</a:t>
            </a:r>
          </a:p>
          <a:p>
            <a:pPr marL="355600" indent="-355600" algn="just">
              <a:spcAft>
                <a:spcPts val="0"/>
              </a:spcAft>
              <a:buFontTx/>
              <a:buChar char="-"/>
            </a:pPr>
            <a:r>
              <a:rPr lang="fr-FR" dirty="0" smtClean="0"/>
              <a:t>Jurisprudence,</a:t>
            </a:r>
          </a:p>
          <a:p>
            <a:pPr marL="355600" indent="-355600" algn="just">
              <a:spcAft>
                <a:spcPts val="0"/>
              </a:spcAft>
              <a:buFontTx/>
              <a:buChar char="-"/>
            </a:pPr>
            <a:r>
              <a:rPr lang="fr-FR" dirty="0" smtClean="0"/>
              <a:t>Facilité de réalisation.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765" y="4816929"/>
            <a:ext cx="2847975" cy="145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053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60" y="593725"/>
            <a:ext cx="7542953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</a:t>
            </a:r>
            <a:r>
              <a:rPr lang="fr-FR" dirty="0"/>
              <a:t>Acceptabilité du pavillon pour un financement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910" y="1512887"/>
            <a:ext cx="6197881" cy="4159944"/>
          </a:xfrm>
        </p:spPr>
        <p:txBody>
          <a:bodyPr anchor="ctr"/>
          <a:lstStyle/>
          <a:p>
            <a:pPr marL="0" lvl="0" indent="0" algn="just">
              <a:buNone/>
            </a:pPr>
            <a:r>
              <a:rPr lang="fr-FR" dirty="0" smtClean="0"/>
              <a:t>Considérations </a:t>
            </a:r>
            <a:r>
              <a:rPr lang="fr-FR" dirty="0"/>
              <a:t>opérationnelles : </a:t>
            </a:r>
            <a:endParaRPr lang="fr-FR" dirty="0" smtClean="0"/>
          </a:p>
          <a:p>
            <a:pPr lvl="0" algn="just">
              <a:buFontTx/>
              <a:buChar char="-"/>
              <a:tabLst>
                <a:tab pos="266700" algn="l"/>
              </a:tabLst>
            </a:pPr>
            <a:r>
              <a:rPr lang="fr-FR" dirty="0" smtClean="0"/>
              <a:t>restrictions </a:t>
            </a:r>
            <a:r>
              <a:rPr lang="fr-FR" dirty="0"/>
              <a:t>concernant la nationalité de l'équipage, </a:t>
            </a:r>
            <a:endParaRPr lang="fr-FR" dirty="0" smtClean="0"/>
          </a:p>
          <a:p>
            <a:pPr lvl="0" algn="just">
              <a:buFontTx/>
              <a:buChar char="-"/>
            </a:pPr>
            <a:r>
              <a:rPr lang="fr-FR" dirty="0" smtClean="0"/>
              <a:t>limitation </a:t>
            </a:r>
            <a:r>
              <a:rPr lang="fr-FR" dirty="0"/>
              <a:t>à l'emploi du navire (cabotage</a:t>
            </a:r>
            <a:r>
              <a:rPr lang="fr-FR" dirty="0" smtClean="0"/>
              <a:t>),</a:t>
            </a:r>
          </a:p>
          <a:p>
            <a:pPr lvl="0" algn="just">
              <a:buFontTx/>
              <a:buChar char="-"/>
            </a:pPr>
            <a:r>
              <a:rPr lang="fr-FR" dirty="0" smtClean="0"/>
              <a:t>Classe,</a:t>
            </a:r>
          </a:p>
          <a:p>
            <a:pPr lvl="0" algn="just">
              <a:buFontTx/>
              <a:buChar char="-"/>
            </a:pPr>
            <a:r>
              <a:rPr lang="fr-FR" dirty="0" err="1" smtClean="0"/>
              <a:t>STCW</a:t>
            </a:r>
            <a:r>
              <a:rPr lang="fr-FR" dirty="0" smtClean="0"/>
              <a:t>.</a:t>
            </a:r>
            <a:endParaRPr lang="fr-FR" dirty="0"/>
          </a:p>
          <a:p>
            <a:pPr algn="just"/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969" y="4820575"/>
            <a:ext cx="2861185" cy="148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307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049" y="593725"/>
            <a:ext cx="7498564" cy="684659"/>
          </a:xfrm>
        </p:spPr>
        <p:txBody>
          <a:bodyPr/>
          <a:lstStyle/>
          <a:p>
            <a:pPr marL="444500" indent="-444500"/>
            <a:r>
              <a:rPr lang="fr-FR" dirty="0" smtClean="0"/>
              <a:t>1. </a:t>
            </a:r>
            <a:r>
              <a:rPr lang="fr-FR" dirty="0"/>
              <a:t>Acceptabilité du pavillon pour un financement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421" y="1509204"/>
            <a:ext cx="7208668" cy="3781887"/>
          </a:xfrm>
        </p:spPr>
        <p:txBody>
          <a:bodyPr anchor="ctr"/>
          <a:lstStyle/>
          <a:p>
            <a:pPr marL="0" indent="0">
              <a:buNone/>
            </a:pPr>
            <a:r>
              <a:rPr lang="fr-FR" sz="1800" dirty="0" smtClean="0"/>
              <a:t>Conventions </a:t>
            </a:r>
            <a:r>
              <a:rPr lang="fr-FR" sz="1800" dirty="0"/>
              <a:t>internationales : </a:t>
            </a:r>
          </a:p>
          <a:p>
            <a:pPr>
              <a:spcAft>
                <a:spcPts val="1200"/>
              </a:spcAft>
            </a:pPr>
            <a:r>
              <a:rPr lang="fr-FR" sz="1800" dirty="0" smtClean="0"/>
              <a:t>signature des </a:t>
            </a:r>
            <a:r>
              <a:rPr lang="fr-FR" sz="1800" dirty="0"/>
              <a:t>principales conventions internationales en matière </a:t>
            </a:r>
            <a:r>
              <a:rPr lang="fr-FR" sz="1800" dirty="0" smtClean="0"/>
              <a:t>maritime : </a:t>
            </a:r>
          </a:p>
          <a:p>
            <a:pPr marL="177800" indent="0">
              <a:spcAft>
                <a:spcPts val="0"/>
              </a:spcAft>
              <a:buNone/>
            </a:pPr>
            <a:r>
              <a:rPr lang="fr-FR" sz="1800" dirty="0" smtClean="0">
                <a:solidFill>
                  <a:srgbClr val="FF7D07"/>
                </a:solidFill>
              </a:rPr>
              <a:t>-</a:t>
            </a:r>
            <a:r>
              <a:rPr lang="fr-FR" sz="1800" dirty="0" smtClean="0"/>
              <a:t> </a:t>
            </a:r>
            <a:r>
              <a:rPr lang="fr-FR" sz="1800" dirty="0" err="1" smtClean="0"/>
              <a:t>Montego</a:t>
            </a:r>
            <a:r>
              <a:rPr lang="fr-FR" sz="1800" dirty="0" smtClean="0"/>
              <a:t> </a:t>
            </a:r>
            <a:r>
              <a:rPr lang="fr-FR" sz="1800" dirty="0" err="1"/>
              <a:t>Bay</a:t>
            </a:r>
            <a:r>
              <a:rPr lang="fr-FR" sz="1800" dirty="0"/>
              <a:t>, </a:t>
            </a:r>
            <a:r>
              <a:rPr lang="fr-FR" sz="1800" dirty="0" smtClean="0"/>
              <a:t>1982</a:t>
            </a:r>
          </a:p>
          <a:p>
            <a:pPr marL="177800" indent="0">
              <a:spcAft>
                <a:spcPts val="60"/>
              </a:spcAft>
              <a:buFontTx/>
              <a:buChar char="-"/>
              <a:tabLst>
                <a:tab pos="177800" algn="l"/>
              </a:tabLst>
            </a:pPr>
            <a:r>
              <a:rPr lang="fr-FR" sz="1800" dirty="0"/>
              <a:t> </a:t>
            </a:r>
            <a:r>
              <a:rPr lang="fr-FR" sz="1800" dirty="0" smtClean="0"/>
              <a:t>limitation de responsabilité, Londres 1976</a:t>
            </a:r>
            <a:br>
              <a:rPr lang="fr-FR" sz="1800" dirty="0" smtClean="0"/>
            </a:br>
            <a:r>
              <a:rPr lang="fr-FR" sz="1800" dirty="0" smtClean="0">
                <a:solidFill>
                  <a:srgbClr val="FF7D07"/>
                </a:solidFill>
              </a:rPr>
              <a:t>-</a:t>
            </a:r>
            <a:r>
              <a:rPr lang="fr-FR" sz="1800" dirty="0" smtClean="0"/>
              <a:t> saisie conservatoire, Bruxelles 1952</a:t>
            </a:r>
            <a:br>
              <a:rPr lang="fr-FR" sz="1800" dirty="0" smtClean="0"/>
            </a:br>
            <a:r>
              <a:rPr lang="fr-FR" sz="1800" dirty="0" smtClean="0">
                <a:solidFill>
                  <a:srgbClr val="FF7D07"/>
                </a:solidFill>
              </a:rPr>
              <a:t>-</a:t>
            </a:r>
            <a:r>
              <a:rPr lang="fr-FR" sz="1800" dirty="0" smtClean="0"/>
              <a:t> privilèges maritimes, Bruxelles </a:t>
            </a:r>
            <a:br>
              <a:rPr lang="fr-FR" sz="1800" dirty="0" smtClean="0"/>
            </a:br>
            <a:r>
              <a:rPr lang="fr-FR" sz="1800" dirty="0" smtClean="0">
                <a:solidFill>
                  <a:srgbClr val="FF7D07"/>
                </a:solidFill>
              </a:rPr>
              <a:t>-</a:t>
            </a:r>
            <a:r>
              <a:rPr lang="fr-FR" sz="1800" dirty="0" smtClean="0"/>
              <a:t> pollution </a:t>
            </a:r>
            <a:r>
              <a:rPr lang="fr-FR" sz="1800" dirty="0" err="1" smtClean="0"/>
              <a:t>Marpol</a:t>
            </a:r>
            <a:endParaRPr lang="fr-FR" sz="1800" dirty="0" smtClean="0"/>
          </a:p>
          <a:p>
            <a:pPr marL="355600" indent="-177800">
              <a:spcAft>
                <a:spcPts val="60"/>
              </a:spcAft>
              <a:buFontTx/>
              <a:buChar char="-"/>
              <a:tabLst>
                <a:tab pos="177800" algn="l"/>
              </a:tabLst>
            </a:pPr>
            <a:r>
              <a:rPr lang="fr-FR" sz="1800" dirty="0" smtClean="0"/>
              <a:t>Règlement 44/2001</a:t>
            </a:r>
          </a:p>
          <a:p>
            <a:pPr marL="355600" indent="-177800">
              <a:spcAft>
                <a:spcPts val="60"/>
              </a:spcAft>
              <a:buFontTx/>
              <a:buChar char="-"/>
              <a:tabLst>
                <a:tab pos="177800" algn="l"/>
              </a:tabLst>
            </a:pPr>
            <a:r>
              <a:rPr lang="fr-FR" sz="1800" dirty="0" smtClean="0"/>
              <a:t>Convention de la Haye</a:t>
            </a:r>
          </a:p>
          <a:p>
            <a:pPr marL="355600" indent="-177800">
              <a:spcAft>
                <a:spcPts val="60"/>
              </a:spcAft>
              <a:buFontTx/>
              <a:buChar char="-"/>
              <a:tabLst>
                <a:tab pos="177800" algn="l"/>
              </a:tabLst>
            </a:pPr>
            <a:r>
              <a:rPr lang="fr-FR" sz="1800" dirty="0" err="1" smtClean="0"/>
              <a:t>Solas</a:t>
            </a:r>
            <a:r>
              <a:rPr lang="fr-FR" sz="1800" dirty="0" smtClean="0"/>
              <a:t> 1974</a:t>
            </a:r>
          </a:p>
          <a:p>
            <a:pPr marL="0" indent="0">
              <a:spcAft>
                <a:spcPts val="60"/>
              </a:spcAft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703" y="4829452"/>
            <a:ext cx="2947386" cy="146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497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7" name="Rectangle 3"/>
          <p:cNvSpPr>
            <a:spLocks noGrp="1" noChangeArrowheads="1"/>
          </p:cNvSpPr>
          <p:nvPr>
            <p:ph type="title"/>
          </p:nvPr>
        </p:nvSpPr>
        <p:spPr>
          <a:xfrm>
            <a:off x="559294" y="593725"/>
            <a:ext cx="7516320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</a:t>
            </a:r>
            <a:r>
              <a:rPr lang="fr-FR" dirty="0"/>
              <a:t>Acceptabilité du pavillon pour un financement</a:t>
            </a:r>
            <a:endParaRPr lang="en-GB" dirty="0"/>
          </a:p>
        </p:txBody>
      </p:sp>
      <p:sp>
        <p:nvSpPr>
          <p:cNvPr id="12759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32154" y="1227644"/>
            <a:ext cx="6248613" cy="4185375"/>
          </a:xfrm>
        </p:spPr>
        <p:txBody>
          <a:bodyPr anchor="ctr"/>
          <a:lstStyle/>
          <a:p>
            <a:pPr marL="0" lvl="0" indent="0">
              <a:spcAft>
                <a:spcPts val="1200"/>
              </a:spcAft>
              <a:buNone/>
            </a:pPr>
            <a:r>
              <a:rPr lang="fr-FR" dirty="0" smtClean="0"/>
              <a:t>Sécurité </a:t>
            </a:r>
            <a:r>
              <a:rPr lang="fr-FR" dirty="0"/>
              <a:t>: </a:t>
            </a:r>
            <a:endParaRPr lang="fr-FR" dirty="0" smtClean="0"/>
          </a:p>
          <a:p>
            <a:pPr marL="0" lvl="0" indent="0">
              <a:spcAft>
                <a:spcPts val="0"/>
              </a:spcAft>
              <a:buFontTx/>
              <a:buChar char="-"/>
              <a:tabLst>
                <a:tab pos="266700" algn="l"/>
              </a:tabLst>
            </a:pPr>
            <a:r>
              <a:rPr lang="fr-FR" dirty="0" smtClean="0"/>
              <a:t>	Paris </a:t>
            </a:r>
            <a:r>
              <a:rPr lang="fr-FR" dirty="0" err="1"/>
              <a:t>MoU</a:t>
            </a:r>
            <a:r>
              <a:rPr lang="fr-FR" dirty="0"/>
              <a:t>,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FF7D07"/>
                </a:solidFill>
              </a:rPr>
              <a:t>-	</a:t>
            </a:r>
            <a:r>
              <a:rPr lang="fr-FR" dirty="0" smtClean="0"/>
              <a:t>Tokyo </a:t>
            </a:r>
            <a:r>
              <a:rPr lang="fr-FR" dirty="0" err="1" smtClean="0"/>
              <a:t>MoU</a:t>
            </a:r>
            <a:r>
              <a:rPr lang="fr-FR" dirty="0" smtClean="0"/>
              <a:t>,  </a:t>
            </a:r>
            <a:br>
              <a:rPr lang="fr-FR" dirty="0" smtClean="0"/>
            </a:br>
            <a:r>
              <a:rPr lang="fr-FR" dirty="0" smtClean="0">
                <a:solidFill>
                  <a:srgbClr val="FF7D07"/>
                </a:solidFill>
              </a:rPr>
              <a:t>-	</a:t>
            </a:r>
            <a:r>
              <a:rPr lang="fr-FR" dirty="0" err="1" smtClean="0"/>
              <a:t>ISM</a:t>
            </a:r>
            <a:r>
              <a:rPr lang="fr-FR" dirty="0" smtClean="0"/>
              <a:t>,</a:t>
            </a:r>
          </a:p>
          <a:p>
            <a:pPr marL="0" lvl="0" indent="0">
              <a:spcAft>
                <a:spcPts val="0"/>
              </a:spcAft>
              <a:buFontTx/>
              <a:buChar char="-"/>
              <a:tabLst>
                <a:tab pos="266700" algn="l"/>
              </a:tabLst>
            </a:pPr>
            <a:r>
              <a:rPr lang="fr-FR" dirty="0" smtClean="0"/>
              <a:t>	</a:t>
            </a:r>
            <a:r>
              <a:rPr lang="fr-FR" dirty="0" err="1" smtClean="0"/>
              <a:t>ISPS</a:t>
            </a:r>
            <a:r>
              <a:rPr lang="fr-FR" dirty="0" smtClean="0"/>
              <a:t>, et</a:t>
            </a:r>
          </a:p>
          <a:p>
            <a:pPr marL="0" lvl="0" indent="0">
              <a:spcAft>
                <a:spcPts val="0"/>
              </a:spcAft>
              <a:buFontTx/>
              <a:buChar char="-"/>
              <a:tabLst>
                <a:tab pos="266700" algn="l"/>
              </a:tabLst>
            </a:pPr>
            <a:r>
              <a:rPr lang="fr-FR" dirty="0"/>
              <a:t>	</a:t>
            </a:r>
            <a:r>
              <a:rPr lang="fr-FR" dirty="0" smtClean="0"/>
              <a:t>SM Code.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335" y="4856085"/>
            <a:ext cx="2876365" cy="1438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378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33" y="1491450"/>
            <a:ext cx="7253056" cy="458572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66837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593725"/>
            <a:ext cx="7507442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</a:t>
            </a:r>
            <a:r>
              <a:rPr lang="fr-FR" dirty="0"/>
              <a:t>Acceptabilité du pavillon pour un financement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6544" y="1313896"/>
            <a:ext cx="6457639" cy="4867830"/>
          </a:xfrm>
        </p:spPr>
        <p:txBody>
          <a:bodyPr anchor="ctr"/>
          <a:lstStyle/>
          <a:p>
            <a:pPr marL="0" lvl="0" indent="0">
              <a:spcAft>
                <a:spcPts val="1200"/>
              </a:spcAft>
              <a:buNone/>
              <a:tabLst>
                <a:tab pos="177800" algn="l"/>
              </a:tabLst>
            </a:pPr>
            <a:r>
              <a:rPr lang="fr-FR" dirty="0" smtClean="0"/>
              <a:t>Raisons </a:t>
            </a:r>
            <a:r>
              <a:rPr lang="fr-FR" dirty="0"/>
              <a:t>politiques et administratives </a:t>
            </a:r>
            <a:r>
              <a:rPr lang="fr-FR" dirty="0" smtClean="0"/>
              <a:t>: </a:t>
            </a:r>
          </a:p>
          <a:p>
            <a:pPr marL="0" lvl="0" indent="0">
              <a:buNone/>
              <a:tabLst>
                <a:tab pos="177800" algn="l"/>
              </a:tabLst>
            </a:pPr>
            <a:r>
              <a:rPr lang="fr-FR" dirty="0" smtClean="0">
                <a:solidFill>
                  <a:srgbClr val="FF7D07"/>
                </a:solidFill>
              </a:rPr>
              <a:t>-</a:t>
            </a:r>
            <a:r>
              <a:rPr lang="fr-FR" dirty="0" smtClean="0"/>
              <a:t> stabilité </a:t>
            </a:r>
            <a:r>
              <a:rPr lang="fr-FR" dirty="0"/>
              <a:t>politique du </a:t>
            </a:r>
            <a:r>
              <a:rPr lang="fr-FR" dirty="0" smtClean="0"/>
              <a:t>pays du </a:t>
            </a:r>
            <a:r>
              <a:rPr lang="fr-FR" dirty="0"/>
              <a:t>pavillon</a:t>
            </a:r>
            <a:r>
              <a:rPr lang="fr-FR" dirty="0" smtClean="0"/>
              <a:t>, (Liberia 	vs. Marshall </a:t>
            </a:r>
            <a:r>
              <a:rPr lang="fr-FR" dirty="0" err="1" smtClean="0"/>
              <a:t>Islands</a:t>
            </a:r>
            <a:r>
              <a:rPr lang="fr-FR" dirty="0" smtClean="0"/>
              <a:t>), </a:t>
            </a:r>
            <a:br>
              <a:rPr lang="fr-FR" dirty="0" smtClean="0"/>
            </a:br>
            <a:r>
              <a:rPr lang="fr-FR" dirty="0" smtClean="0">
                <a:solidFill>
                  <a:srgbClr val="FF7D07"/>
                </a:solidFill>
              </a:rPr>
              <a:t>-</a:t>
            </a:r>
            <a:r>
              <a:rPr lang="fr-FR" dirty="0" smtClean="0"/>
              <a:t> protection </a:t>
            </a:r>
            <a:r>
              <a:rPr lang="fr-FR" dirty="0"/>
              <a:t>navale</a:t>
            </a:r>
            <a:r>
              <a:rPr lang="fr-FR" dirty="0" smtClean="0"/>
              <a:t>,</a:t>
            </a:r>
            <a:br>
              <a:rPr lang="fr-FR" dirty="0" smtClean="0"/>
            </a:br>
            <a:r>
              <a:rPr lang="fr-FR" dirty="0" smtClean="0">
                <a:solidFill>
                  <a:srgbClr val="FF7D07"/>
                </a:solidFill>
              </a:rPr>
              <a:t>-</a:t>
            </a:r>
            <a:r>
              <a:rPr lang="fr-FR" dirty="0" smtClean="0"/>
              <a:t> </a:t>
            </a:r>
            <a:r>
              <a:rPr lang="fr-FR" dirty="0"/>
              <a:t>actions de boycottage </a:t>
            </a:r>
            <a:r>
              <a:rPr lang="fr-FR" dirty="0" smtClean="0"/>
              <a:t>internationales 	(sanctions, boycottage </a:t>
            </a:r>
            <a:r>
              <a:rPr lang="fr-FR" dirty="0"/>
              <a:t>et/ ou actions menées </a:t>
            </a:r>
            <a:r>
              <a:rPr lang="fr-FR" dirty="0" smtClean="0"/>
              <a:t>	par </a:t>
            </a:r>
            <a:r>
              <a:rPr lang="fr-FR" dirty="0"/>
              <a:t>l'</a:t>
            </a:r>
            <a:r>
              <a:rPr lang="fr-FR" dirty="0" err="1"/>
              <a:t>ITF</a:t>
            </a:r>
            <a:r>
              <a:rPr lang="fr-FR" dirty="0"/>
              <a:t>),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FF7D07"/>
                </a:solidFill>
              </a:rPr>
              <a:t>-</a:t>
            </a:r>
            <a:r>
              <a:rPr lang="fr-FR" dirty="0" smtClean="0"/>
              <a:t> efficacité </a:t>
            </a:r>
            <a:r>
              <a:rPr lang="fr-FR" dirty="0"/>
              <a:t>de l'organisation administrative.</a:t>
            </a:r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214" y="4864963"/>
            <a:ext cx="2876365" cy="1509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138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905" y="593725"/>
            <a:ext cx="7560708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</a:t>
            </a:r>
            <a:r>
              <a:rPr lang="fr-FR" dirty="0"/>
              <a:t>Acceptabilité du pavillon pour un </a:t>
            </a:r>
            <a:r>
              <a:rPr lang="fr-FR" dirty="0" smtClean="0"/>
              <a:t>financement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880" y="880506"/>
            <a:ext cx="6338888" cy="4230384"/>
          </a:xfrm>
        </p:spPr>
        <p:txBody>
          <a:bodyPr anchor="ctr"/>
          <a:lstStyle/>
          <a:p>
            <a:pPr marL="0" indent="0">
              <a:buNone/>
            </a:pPr>
            <a:r>
              <a:rPr lang="fr-FR" dirty="0" smtClean="0"/>
              <a:t>Règles </a:t>
            </a:r>
            <a:r>
              <a:rPr lang="fr-FR" dirty="0"/>
              <a:t>de saisies – influence du pavillon sur la procédure</a:t>
            </a:r>
            <a:r>
              <a:rPr lang="fr-FR" dirty="0" smtClean="0"/>
              <a:t>.</a:t>
            </a:r>
          </a:p>
          <a:p>
            <a:pPr marL="355600" indent="-355600" algn="just">
              <a:spcAft>
                <a:spcPts val="0"/>
              </a:spcAft>
              <a:buFontTx/>
              <a:buChar char="-"/>
            </a:pPr>
            <a:r>
              <a:rPr lang="fr-FR" dirty="0"/>
              <a:t>Facilité de réalisation,</a:t>
            </a:r>
          </a:p>
          <a:p>
            <a:pPr marL="355600" indent="-355600" algn="just">
              <a:buFontTx/>
              <a:buChar char="-"/>
            </a:pPr>
            <a:r>
              <a:rPr lang="fr-FR" dirty="0"/>
              <a:t>Droit procédural vs droit de l’hypothèque.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214" y="4802818"/>
            <a:ext cx="2894120" cy="146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727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293" y="593725"/>
            <a:ext cx="7516320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</a:t>
            </a:r>
            <a:r>
              <a:rPr lang="fr-FR" dirty="0"/>
              <a:t>Acceptabilité du pavillon pour un </a:t>
            </a:r>
            <a:r>
              <a:rPr lang="fr-FR" dirty="0" smtClean="0"/>
              <a:t>financement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838" y="2370338"/>
            <a:ext cx="6338888" cy="3089428"/>
          </a:xfrm>
        </p:spPr>
        <p:txBody>
          <a:bodyPr anchor="ctr"/>
          <a:lstStyle/>
          <a:p>
            <a:pPr marL="0" lvl="0" indent="0">
              <a:buNone/>
            </a:pPr>
            <a:r>
              <a:rPr lang="fr-FR" dirty="0" smtClean="0"/>
              <a:t>Traitement </a:t>
            </a:r>
            <a:r>
              <a:rPr lang="fr-FR" dirty="0"/>
              <a:t>fiscal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sur </a:t>
            </a:r>
            <a:r>
              <a:rPr lang="fr-FR" dirty="0"/>
              <a:t>les </a:t>
            </a:r>
            <a:r>
              <a:rPr lang="fr-FR" dirty="0" smtClean="0"/>
              <a:t>flux </a:t>
            </a:r>
            <a:r>
              <a:rPr lang="fr-FR" dirty="0"/>
              <a:t>si critères de nationalité ou autre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dirty="0">
                <a:solidFill>
                  <a:srgbClr val="FF7D07"/>
                </a:solidFill>
              </a:rPr>
              <a:t>-</a:t>
            </a:r>
            <a:r>
              <a:rPr lang="fr-FR" dirty="0"/>
              <a:t> P</a:t>
            </a:r>
            <a:r>
              <a:rPr lang="fr-FR" dirty="0" smtClean="0"/>
              <a:t>roblèmes de retenue à la source (ex. : Italie)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7D07"/>
                </a:solidFill>
              </a:rPr>
              <a:t>-</a:t>
            </a:r>
            <a:r>
              <a:rPr lang="fr-FR" dirty="0" smtClean="0"/>
              <a:t> Liste des états non-coopératifs.</a:t>
            </a:r>
            <a:endParaRPr lang="fr-FR" dirty="0"/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214" y="4856085"/>
            <a:ext cx="2876366" cy="150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080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60" y="593725"/>
            <a:ext cx="7542953" cy="612775"/>
          </a:xfrm>
        </p:spPr>
        <p:txBody>
          <a:bodyPr/>
          <a:lstStyle/>
          <a:p>
            <a:pPr marL="444500" indent="-444500"/>
            <a:r>
              <a:rPr lang="fr-FR" dirty="0" smtClean="0"/>
              <a:t>1. </a:t>
            </a:r>
            <a:r>
              <a:rPr lang="fr-FR" dirty="0"/>
              <a:t>Acceptabilité du pavillon pour un financement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033" y="1970843"/>
            <a:ext cx="6215672" cy="3232737"/>
          </a:xfrm>
        </p:spPr>
        <p:txBody>
          <a:bodyPr anchor="ctr"/>
          <a:lstStyle/>
          <a:p>
            <a:pPr marL="0" lvl="0" indent="0">
              <a:buNone/>
            </a:pPr>
            <a:r>
              <a:rPr lang="fr-FR" dirty="0" smtClean="0"/>
              <a:t>Immatriculation </a:t>
            </a:r>
            <a:r>
              <a:rPr lang="fr-FR" dirty="0"/>
              <a:t>coque nue, gel du pavillon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dirty="0">
                <a:solidFill>
                  <a:srgbClr val="FF7D07"/>
                </a:solidFill>
              </a:rPr>
              <a:t>-</a:t>
            </a:r>
            <a:r>
              <a:rPr lang="fr-FR" dirty="0"/>
              <a:t> I</a:t>
            </a:r>
            <a:r>
              <a:rPr lang="fr-FR" dirty="0" smtClean="0"/>
              <a:t>dentification du propriétaire,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7D07"/>
                </a:solidFill>
              </a:rPr>
              <a:t>-</a:t>
            </a:r>
            <a:r>
              <a:rPr lang="fr-FR" dirty="0" smtClean="0"/>
              <a:t> Transcription de l’hypothèque étrangère.</a:t>
            </a:r>
            <a:endParaRPr lang="fr-FR" dirty="0"/>
          </a:p>
          <a:p>
            <a:pPr marL="0" lvl="0" indent="0"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5" name="Picture 4" descr="C:\Users\Fernanr\AppData\Local\Microsoft\Windows\Temporary Internet Files\Content.IE5\BY8C6DZS\bandiera mezz asta (1)[1]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969" y="4847208"/>
            <a:ext cx="2858610" cy="1447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401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880" y="1430816"/>
            <a:ext cx="6338888" cy="3455458"/>
          </a:xfrm>
        </p:spPr>
        <p:txBody>
          <a:bodyPr anchor="ctr"/>
          <a:lstStyle/>
          <a:p>
            <a:pPr marL="0" indent="0">
              <a:buNone/>
            </a:pPr>
            <a:r>
              <a:rPr lang="fr-FR" dirty="0" smtClean="0"/>
              <a:t>Le Règlement 1346/2000.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8" name="Title 1"/>
          <p:cNvSpPr txBox="1">
            <a:spLocks/>
          </p:cNvSpPr>
          <p:nvPr/>
        </p:nvSpPr>
        <p:spPr bwMode="black">
          <a:xfrm>
            <a:off x="568171" y="584043"/>
            <a:ext cx="7514987" cy="72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444500" indent="-444500"/>
            <a:r>
              <a:rPr lang="fr-FR" kern="0" dirty="0"/>
              <a:t>2</a:t>
            </a:r>
            <a:r>
              <a:rPr lang="fr-FR" kern="0" dirty="0" smtClean="0"/>
              <a:t>. Les effets de l'ouverture d'une procédure collective dans le </a:t>
            </a:r>
            <a:br>
              <a:rPr lang="fr-FR" kern="0" dirty="0" smtClean="0"/>
            </a:br>
            <a:r>
              <a:rPr lang="fr-FR" kern="0" dirty="0" smtClean="0"/>
              <a:t>financement maritime</a:t>
            </a:r>
            <a:endParaRPr lang="fr-FR" sz="2800" kern="0" dirty="0"/>
          </a:p>
        </p:txBody>
      </p:sp>
      <p:pic>
        <p:nvPicPr>
          <p:cNvPr id="5" name="Picture 2" descr="https://encrypted-tbn2.gstatic.com/images?q=tbn:ANd9GcRFlo97ZHl1xjqXBVSakRpvH4vn003gQhfYteVPeAnIGdqh7jbOOVq1zQ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551" y="4777347"/>
            <a:ext cx="2869028" cy="152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137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77" y="1512888"/>
            <a:ext cx="6201343" cy="4668837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endParaRPr lang="fr-FR" dirty="0"/>
          </a:p>
          <a:p>
            <a:pPr marL="342900" indent="-342900" algn="just">
              <a:buFont typeface="+mj-lt"/>
              <a:buAutoNum type="arabicPeriod"/>
            </a:pPr>
            <a:r>
              <a:rPr lang="fr-FR" sz="1600" dirty="0"/>
              <a:t>Quels sont les droits du créancier </a:t>
            </a:r>
            <a:r>
              <a:rPr lang="fr-FR" sz="1600" dirty="0" smtClean="0"/>
              <a:t>hypothécaire </a:t>
            </a:r>
            <a:r>
              <a:rPr lang="fr-FR" sz="1600" dirty="0"/>
              <a:t>sur un </a:t>
            </a:r>
            <a:r>
              <a:rPr lang="fr-FR" sz="1600" dirty="0" smtClean="0"/>
              <a:t>navire </a:t>
            </a:r>
            <a:r>
              <a:rPr lang="fr-FR" sz="1600" dirty="0"/>
              <a:t>localisé sur le territoire d’un </a:t>
            </a:r>
            <a:r>
              <a:rPr lang="fr-FR" sz="1600" dirty="0" smtClean="0"/>
              <a:t>État membre de l’UE </a:t>
            </a:r>
            <a:r>
              <a:rPr lang="fr-FR" sz="1600" dirty="0"/>
              <a:t>au moment de l’ouverture </a:t>
            </a:r>
            <a:r>
              <a:rPr lang="fr-FR" sz="1600" dirty="0" smtClean="0"/>
              <a:t>d’une </a:t>
            </a:r>
            <a:r>
              <a:rPr lang="fr-FR" sz="1600" dirty="0"/>
              <a:t>procédure d’insolvabilité </a:t>
            </a:r>
            <a:r>
              <a:rPr lang="fr-FR" sz="1600" dirty="0" smtClean="0"/>
              <a:t>dans un autre État membre 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fr-FR" sz="1600" dirty="0" smtClean="0"/>
              <a:t>Quels sont les effets de l’ouverture d’une procédure collective en France sur la saisie conservatoire de navire pratiquée dans une juridiction extra-européenne 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fr-FR" sz="1600" dirty="0" smtClean="0"/>
              <a:t>Est-il possible pour </a:t>
            </a:r>
            <a:r>
              <a:rPr lang="fr-FR" sz="1600" dirty="0"/>
              <a:t>le créancier hypothécaire </a:t>
            </a:r>
            <a:r>
              <a:rPr lang="fr-FR" sz="1600" dirty="0" smtClean="0"/>
              <a:t>de maintenir la saisie et faire vendre le navire, </a:t>
            </a:r>
            <a:r>
              <a:rPr lang="fr-FR" sz="1600" dirty="0"/>
              <a:t>même dans l’hypothèse où la loi applicable à la procédure d’insolvabilité prévoit la suspension des poursuites individuelles ? </a:t>
            </a:r>
            <a:endParaRPr lang="en-GB" sz="1600" dirty="0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 bwMode="black">
          <a:xfrm>
            <a:off x="639192" y="593725"/>
            <a:ext cx="7436421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fr-FR" kern="0" dirty="0" smtClean="0"/>
              <a:t>2. Questions</a:t>
            </a:r>
            <a:endParaRPr lang="fr-FR" sz="2800" kern="0" dirty="0"/>
          </a:p>
        </p:txBody>
      </p:sp>
    </p:spTree>
    <p:extLst>
      <p:ext uri="{BB962C8B-B14F-4D97-AF65-F5344CB8AC3E}">
        <p14:creationId xmlns:p14="http://schemas.microsoft.com/office/powerpoint/2010/main" val="2687753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1640" y="593725"/>
            <a:ext cx="7613974" cy="612775"/>
          </a:xfrm>
        </p:spPr>
        <p:txBody>
          <a:bodyPr>
            <a:normAutofit fontScale="90000"/>
          </a:bodyPr>
          <a:lstStyle/>
          <a:p>
            <a:pPr marL="625475" indent="-1250950"/>
            <a:r>
              <a:rPr lang="fr-FR" dirty="0" smtClean="0"/>
              <a:t>2.1 Les effets de l’ouverture d’une procédure </a:t>
            </a:r>
            <a:br>
              <a:rPr lang="fr-FR" dirty="0" smtClean="0"/>
            </a:br>
            <a:r>
              <a:rPr lang="fr-FR" dirty="0" smtClean="0"/>
              <a:t>collective dans l’espace communautaire</a:t>
            </a:r>
            <a:endParaRPr lang="en-GB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155" y="1699162"/>
            <a:ext cx="7526052" cy="4668837"/>
          </a:xfrm>
        </p:spPr>
        <p:txBody>
          <a:bodyPr/>
          <a:lstStyle/>
          <a:p>
            <a:pPr marL="360000" indent="-360000" algn="just">
              <a:lnSpc>
                <a:spcPct val="100000"/>
              </a:lnSpc>
            </a:pPr>
            <a:r>
              <a:rPr lang="fr-FR" sz="1600" dirty="0" smtClean="0"/>
              <a:t>Le </a:t>
            </a:r>
            <a:r>
              <a:rPr lang="fr-FR" sz="1600" dirty="0"/>
              <a:t>Règlement CE 1346/2000 du 29 mai 2000 (ci-après le "Règlement") établit dans l'espace européen </a:t>
            </a:r>
            <a:r>
              <a:rPr lang="fr-FR" sz="1600" dirty="0" smtClean="0"/>
              <a:t>(à </a:t>
            </a:r>
            <a:r>
              <a:rPr lang="fr-FR" sz="1600" dirty="0"/>
              <a:t>l'exception du </a:t>
            </a:r>
            <a:r>
              <a:rPr lang="fr-FR" sz="1600" dirty="0" smtClean="0"/>
              <a:t>Danemark), </a:t>
            </a:r>
            <a:r>
              <a:rPr lang="fr-FR" sz="1600" dirty="0"/>
              <a:t>un système de reconnaissance simplifiée des décisions d'ouverture des procédures nationales d'insolvabilité des États membres de </a:t>
            </a:r>
            <a:r>
              <a:rPr lang="fr-FR" sz="1600" dirty="0" smtClean="0"/>
              <a:t>l’UE. </a:t>
            </a:r>
            <a:endParaRPr lang="fr-FR" sz="1600" dirty="0"/>
          </a:p>
          <a:p>
            <a:pPr algn="just">
              <a:lnSpc>
                <a:spcPct val="85000"/>
              </a:lnSpc>
              <a:buFont typeface="Wingdings" pitchFamily="2" charset="2"/>
              <a:buNone/>
            </a:pPr>
            <a:endParaRPr lang="fr-FR" sz="1600" dirty="0"/>
          </a:p>
          <a:p>
            <a:pPr marL="540000" algn="just">
              <a:lnSpc>
                <a:spcPct val="85000"/>
              </a:lnSpc>
              <a:buFont typeface="Wingdings" pitchFamily="2" charset="2"/>
              <a:buNone/>
            </a:pPr>
            <a:r>
              <a:rPr lang="fr-FR" sz="1600" dirty="0"/>
              <a:t>Ce texte permet globalement </a:t>
            </a:r>
            <a:r>
              <a:rPr lang="fr-FR" sz="1600" dirty="0" smtClean="0"/>
              <a:t>les trois </a:t>
            </a:r>
            <a:r>
              <a:rPr lang="fr-FR" sz="1600" dirty="0"/>
              <a:t>choses </a:t>
            </a:r>
            <a:r>
              <a:rPr lang="fr-FR" sz="1600" dirty="0" smtClean="0"/>
              <a:t>suivantes :</a:t>
            </a:r>
            <a:endParaRPr lang="en-GB" sz="1600" dirty="0"/>
          </a:p>
          <a:p>
            <a:pPr marL="720000" lvl="1" indent="-360000" algn="just">
              <a:lnSpc>
                <a:spcPct val="10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fr-FR" sz="1600" dirty="0" smtClean="0">
                <a:solidFill>
                  <a:srgbClr val="FF0000"/>
                </a:solidFill>
              </a:rPr>
              <a:t>Identifier </a:t>
            </a:r>
            <a:r>
              <a:rPr lang="fr-FR" sz="1600" dirty="0">
                <a:solidFill>
                  <a:srgbClr val="FF0000"/>
                </a:solidFill>
              </a:rPr>
              <a:t>les juridictions compétentes pour ouvrir une procédure d'insolvabilité à l'encontre d'une société dont le « centre de ses intérêts principaux » se trouve sur le territoire d'un État membre de </a:t>
            </a:r>
            <a:r>
              <a:rPr lang="fr-FR" sz="1600" dirty="0" smtClean="0">
                <a:solidFill>
                  <a:srgbClr val="FF0000"/>
                </a:solidFill>
              </a:rPr>
              <a:t>l’UE ;</a:t>
            </a:r>
          </a:p>
          <a:p>
            <a:pPr marL="720000" lvl="1" indent="-360000" algn="just">
              <a:lnSpc>
                <a:spcPct val="100000"/>
              </a:lnSpc>
              <a:buClr>
                <a:srgbClr val="00B050"/>
              </a:buClr>
              <a:buFont typeface="+mj-lt"/>
              <a:buAutoNum type="arabicPeriod"/>
            </a:pPr>
            <a:r>
              <a:rPr lang="fr-FR" sz="1600" dirty="0">
                <a:solidFill>
                  <a:srgbClr val="00B050"/>
                </a:solidFill>
                <a:ea typeface="Times New Roman"/>
              </a:rPr>
              <a:t>établir un système de reconnaissance simplifiée des procédures nationales d'insolvabilité ouvertes dans un État membre de l’UE (l'"</a:t>
            </a:r>
            <a:r>
              <a:rPr lang="fr-FR" sz="1600" b="1" dirty="0">
                <a:solidFill>
                  <a:srgbClr val="00B050"/>
                </a:solidFill>
                <a:ea typeface="Times New Roman"/>
              </a:rPr>
              <a:t>État d'ouverture</a:t>
            </a:r>
            <a:r>
              <a:rPr lang="fr-FR" sz="1600" dirty="0">
                <a:solidFill>
                  <a:srgbClr val="00B050"/>
                </a:solidFill>
                <a:ea typeface="Times New Roman"/>
              </a:rPr>
              <a:t>") ; </a:t>
            </a:r>
            <a:endParaRPr lang="fr-FR" sz="1600" dirty="0" smtClean="0">
              <a:solidFill>
                <a:srgbClr val="00B050"/>
              </a:solidFill>
              <a:ea typeface="Times New Roman"/>
            </a:endParaRPr>
          </a:p>
          <a:p>
            <a:pPr marL="720000" lvl="1" indent="-360000" algn="just">
              <a:lnSpc>
                <a:spcPct val="1000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fr-FR" sz="1600" dirty="0" smtClean="0">
                <a:solidFill>
                  <a:srgbClr val="7030A0"/>
                </a:solidFill>
                <a:ea typeface="Times New Roman"/>
              </a:rPr>
              <a:t>sauf disposition contraire du Règlement, appliquer la loi de l'État d'ouverture sur l'ensemble du territoire de l'UE.</a:t>
            </a:r>
            <a:endParaRPr lang="en-GB" sz="1600" dirty="0" smtClean="0">
              <a:solidFill>
                <a:srgbClr val="7030A0"/>
              </a:solidFill>
            </a:endParaRPr>
          </a:p>
          <a:p>
            <a:pPr lvl="1" algn="just">
              <a:lnSpc>
                <a:spcPct val="100000"/>
              </a:lnSpc>
              <a:buFontTx/>
              <a:buChar char="•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5498220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6128" y="602602"/>
            <a:ext cx="7427543" cy="612775"/>
          </a:xfrm>
        </p:spPr>
        <p:txBody>
          <a:bodyPr/>
          <a:lstStyle/>
          <a:p>
            <a:pPr marL="541338" indent="-541338"/>
            <a:r>
              <a:rPr lang="fr-FR" sz="2200" dirty="0" smtClean="0"/>
              <a:t>2.2 </a:t>
            </a:r>
            <a:r>
              <a:rPr lang="fr-FR" sz="2200" dirty="0"/>
              <a:t>L'exception prévue à l'Article 5 du </a:t>
            </a:r>
            <a:r>
              <a:rPr lang="fr-FR" sz="2200" dirty="0" smtClean="0"/>
              <a:t/>
            </a:r>
            <a:br>
              <a:rPr lang="fr-FR" sz="2200" dirty="0" smtClean="0"/>
            </a:br>
            <a:r>
              <a:rPr lang="fr-FR" sz="2200" dirty="0" smtClean="0"/>
              <a:t>Règlement</a:t>
            </a:r>
            <a:endParaRPr lang="en-GB" sz="22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277" y="1512888"/>
            <a:ext cx="6200869" cy="4668837"/>
          </a:xfrm>
        </p:spPr>
        <p:txBody>
          <a:bodyPr/>
          <a:lstStyle/>
          <a:p>
            <a:endParaRPr lang="fr-FR" dirty="0"/>
          </a:p>
          <a:p>
            <a:pPr marL="360000" indent="-360000" algn="just"/>
            <a:r>
              <a:rPr lang="fr-FR" sz="1600" dirty="0"/>
              <a:t>L'Article 5, paragraphe 1, prévoit que : </a:t>
            </a:r>
          </a:p>
          <a:p>
            <a:pPr algn="just">
              <a:buFont typeface="Wingdings" pitchFamily="2" charset="2"/>
              <a:buNone/>
            </a:pPr>
            <a:endParaRPr lang="fr-FR" sz="1600" dirty="0"/>
          </a:p>
          <a:p>
            <a:pPr lvl="1" algn="just">
              <a:buFont typeface="ITC Quay Sans Com Book" pitchFamily="2" charset="0"/>
              <a:buNone/>
            </a:pPr>
            <a:r>
              <a:rPr lang="fr-FR" sz="1600" i="1" dirty="0"/>
              <a:t>  "l’ouverture de la procédure d’insolvabilité n’affecte pas le droit réel d’un créancier ou d’un tiers sur des biens corporels ou incorporels, meubles ou immeubles — à la fois des biens déterminés et des ensembles de biens indéterminés dont la composition est sujette à modification — appartenant au débiteur, et qui se trouvent, au moment de l’ouverture de la procédure sur le territoire d’un autre État Membre</a:t>
            </a:r>
            <a:r>
              <a:rPr lang="fr-FR" sz="1600" dirty="0"/>
              <a:t>". </a:t>
            </a:r>
          </a:p>
          <a:p>
            <a:pPr lvl="1">
              <a:buFont typeface="ITC Quay Sans Com Book" pitchFamily="2" charset="0"/>
              <a:buNone/>
            </a:pPr>
            <a:endParaRPr lang="fr-FR" sz="1600" dirty="0"/>
          </a:p>
          <a:p>
            <a:pPr lvl="1">
              <a:buFont typeface="ITC Quay Sans Com Book" pitchFamily="2" charset="0"/>
              <a:buNone/>
            </a:pPr>
            <a:endParaRPr lang="fr-FR" sz="2400" dirty="0"/>
          </a:p>
          <a:p>
            <a:pPr lvl="1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3498900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72862" y="620358"/>
            <a:ext cx="6795117" cy="612775"/>
          </a:xfrm>
        </p:spPr>
        <p:txBody>
          <a:bodyPr/>
          <a:lstStyle/>
          <a:p>
            <a:pPr marL="630238" indent="-630238"/>
            <a:r>
              <a:rPr lang="fr-FR" dirty="0" smtClean="0"/>
              <a:t>2.2 L'exception </a:t>
            </a:r>
            <a:r>
              <a:rPr lang="fr-FR" dirty="0"/>
              <a:t>prévue à l'Article 5 du </a:t>
            </a:r>
            <a:r>
              <a:rPr lang="fr-FR" dirty="0" smtClean="0"/>
              <a:t>Règlement - Suite </a:t>
            </a:r>
            <a:endParaRPr lang="en-GB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6791" y="1512888"/>
            <a:ext cx="7613679" cy="4668837"/>
          </a:xfrm>
        </p:spPr>
        <p:txBody>
          <a:bodyPr/>
          <a:lstStyle/>
          <a:p>
            <a:pPr marL="304800" indent="-304800" algn="just">
              <a:lnSpc>
                <a:spcPct val="95000"/>
              </a:lnSpc>
            </a:pPr>
            <a:endParaRPr lang="fr-FR" sz="1600" dirty="0"/>
          </a:p>
          <a:p>
            <a:pPr marL="360000" indent="-360000" algn="just">
              <a:lnSpc>
                <a:spcPct val="95000"/>
              </a:lnSpc>
            </a:pPr>
            <a:r>
              <a:rPr lang="fr-FR" sz="1600" dirty="0"/>
              <a:t>Cette règle a donc un double effet </a:t>
            </a:r>
            <a:r>
              <a:rPr lang="fr-FR" sz="1600" dirty="0" smtClean="0"/>
              <a:t>:</a:t>
            </a:r>
          </a:p>
          <a:p>
            <a:pPr marL="304800" indent="-30480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fr-FR" sz="1600" dirty="0" smtClean="0"/>
              <a:t> </a:t>
            </a:r>
          </a:p>
          <a:p>
            <a:pPr marL="720000" lvl="1" indent="-360000" algn="just">
              <a:lnSpc>
                <a:spcPct val="95000"/>
              </a:lnSpc>
              <a:buClr>
                <a:srgbClr val="00B050"/>
              </a:buClr>
              <a:buFont typeface="+mj-lt"/>
              <a:buAutoNum type="arabicPeriod"/>
            </a:pPr>
            <a:r>
              <a:rPr lang="fr-FR" sz="1600" dirty="0" smtClean="0">
                <a:solidFill>
                  <a:srgbClr val="00B050"/>
                </a:solidFill>
              </a:rPr>
              <a:t>d'une part, elle exige que soit reconnue la validité de la constitution du droit réel portant sur un bien situé dans un autre État membre et ce conformément à la loi qui lui est applicable ; et</a:t>
            </a:r>
          </a:p>
          <a:p>
            <a:pPr marL="720000" lvl="1" indent="-360000" algn="just">
              <a:lnSpc>
                <a:spcPct val="95000"/>
              </a:lnSpc>
              <a:spcAft>
                <a:spcPts val="2400"/>
              </a:spcAft>
              <a:buClr>
                <a:srgbClr val="7030A0"/>
              </a:buClr>
              <a:buFont typeface="Wingdings" pitchFamily="2" charset="2"/>
              <a:buAutoNum type="arabicPeriod"/>
            </a:pPr>
            <a:r>
              <a:rPr lang="fr-FR" sz="1600" dirty="0" smtClean="0">
                <a:solidFill>
                  <a:srgbClr val="7030A0"/>
                </a:solidFill>
              </a:rPr>
              <a:t>d'autre </a:t>
            </a:r>
            <a:r>
              <a:rPr lang="fr-FR" sz="1600" dirty="0">
                <a:solidFill>
                  <a:srgbClr val="7030A0"/>
                </a:solidFill>
              </a:rPr>
              <a:t>part, elle permet au créancier d'exercer ses droits sur le bien, sans se heurter à la concurrence d'autres créanciers et sans subir les effets de la loi de la faillite</a:t>
            </a:r>
            <a:r>
              <a:rPr lang="fr-FR" sz="1600" i="1" dirty="0">
                <a:solidFill>
                  <a:srgbClr val="7030A0"/>
                </a:solidFill>
              </a:rPr>
              <a:t> </a:t>
            </a:r>
            <a:r>
              <a:rPr lang="fr-FR" sz="1600" dirty="0">
                <a:solidFill>
                  <a:srgbClr val="7030A0"/>
                </a:solidFill>
              </a:rPr>
              <a:t>étrangère. Ainsi, il peut pleinement exercer ses droits et actionner sa garantie. </a:t>
            </a:r>
          </a:p>
          <a:p>
            <a:pPr marL="900000" lvl="1" indent="-216000" algn="just">
              <a:lnSpc>
                <a:spcPct val="95000"/>
              </a:lnSpc>
              <a:buClr>
                <a:srgbClr val="FF0000"/>
              </a:buClr>
            </a:pPr>
            <a:r>
              <a:rPr lang="fr-FR" sz="1600" dirty="0">
                <a:solidFill>
                  <a:srgbClr val="FF0000"/>
                </a:solidFill>
              </a:rPr>
              <a:t>L'objectif poursuivi par cette règle est donc de protéger l'attente légitime du créancier qui se prémunit contre le risque de non remboursement ou d'insolvabilité du débiteur.</a:t>
            </a:r>
          </a:p>
          <a:p>
            <a:pPr marL="304800" indent="-304800" algn="just">
              <a:lnSpc>
                <a:spcPct val="95000"/>
              </a:lnSpc>
              <a:buFont typeface="Wingdings" pitchFamily="2" charset="2"/>
              <a:buNone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884228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9496" y="593725"/>
            <a:ext cx="7676118" cy="612775"/>
          </a:xfrm>
        </p:spPr>
        <p:txBody>
          <a:bodyPr/>
          <a:lstStyle/>
          <a:p>
            <a:pPr marL="630238" indent="-630238"/>
            <a:r>
              <a:rPr lang="fr-FR" sz="2200" dirty="0" smtClean="0"/>
              <a:t>3.3 L’hypothèque maritime est-elle un </a:t>
            </a:r>
            <a:br>
              <a:rPr lang="fr-FR" sz="2200" dirty="0" smtClean="0"/>
            </a:br>
            <a:r>
              <a:rPr lang="fr-FR" sz="2200" dirty="0" smtClean="0"/>
              <a:t>droit réel ?</a:t>
            </a:r>
            <a:endParaRPr lang="en-GB" sz="2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910" y="1512888"/>
            <a:ext cx="6182703" cy="4668837"/>
          </a:xfrm>
        </p:spPr>
        <p:txBody>
          <a:bodyPr/>
          <a:lstStyle/>
          <a:p>
            <a:pPr algn="just">
              <a:lnSpc>
                <a:spcPct val="85000"/>
              </a:lnSpc>
            </a:pPr>
            <a:endParaRPr lang="fr-FR" sz="1600" dirty="0"/>
          </a:p>
          <a:p>
            <a:pPr marL="360000" indent="-360000" algn="just">
              <a:lnSpc>
                <a:spcPct val="95000"/>
              </a:lnSpc>
            </a:pPr>
            <a:r>
              <a:rPr lang="fr-FR" sz="1600" dirty="0" smtClean="0"/>
              <a:t>Le </a:t>
            </a:r>
            <a:r>
              <a:rPr lang="fr-FR" sz="1600" dirty="0"/>
              <a:t>Règlement ne fournit aucune définition de la notion de "</a:t>
            </a:r>
            <a:r>
              <a:rPr lang="fr-FR" sz="1600" i="1" dirty="0"/>
              <a:t>droits réels</a:t>
            </a:r>
            <a:r>
              <a:rPr lang="fr-FR" sz="1600" dirty="0"/>
              <a:t>". La seule indication résulte de l'assimilation à un droit réel, du droit inscrit dans un registre public et opposable aux tiers.</a:t>
            </a:r>
          </a:p>
          <a:p>
            <a:pPr algn="just">
              <a:lnSpc>
                <a:spcPct val="85000"/>
              </a:lnSpc>
              <a:buFont typeface="Wingdings" pitchFamily="2" charset="2"/>
              <a:buNone/>
            </a:pPr>
            <a:endParaRPr lang="fr-FR" sz="1600" dirty="0"/>
          </a:p>
          <a:p>
            <a:pPr marL="360000" indent="-360000" algn="just">
              <a:lnSpc>
                <a:spcPct val="85000"/>
              </a:lnSpc>
            </a:pPr>
            <a:r>
              <a:rPr lang="fr-FR" sz="1600" dirty="0"/>
              <a:t>La doctrine considère comme étant un tel droit :</a:t>
            </a:r>
          </a:p>
          <a:p>
            <a:pPr marL="720000" lvl="1" indent="-360000" algn="just">
              <a:lnSpc>
                <a:spcPct val="95000"/>
              </a:lnSpc>
              <a:buFont typeface="Wingdings" pitchFamily="2" charset="2"/>
              <a:buChar char="Ø"/>
            </a:pPr>
            <a:r>
              <a:rPr lang="fr-FR" sz="1600" dirty="0" smtClean="0"/>
              <a:t>celui </a:t>
            </a:r>
            <a:r>
              <a:rPr lang="fr-FR" sz="1600" dirty="0"/>
              <a:t>par lequel le créancier peut faire vendre le bien </a:t>
            </a:r>
            <a:r>
              <a:rPr lang="fr-FR" sz="1600" dirty="0" smtClean="0"/>
              <a:t>   affecté </a:t>
            </a:r>
            <a:r>
              <a:rPr lang="fr-FR" sz="1600" dirty="0"/>
              <a:t>en garantie afin d'obtenir satisfaction du produit qui en résulte, </a:t>
            </a:r>
          </a:p>
          <a:p>
            <a:pPr marL="720000" lvl="1" indent="-360000" algn="just">
              <a:lnSpc>
                <a:spcPct val="95000"/>
              </a:lnSpc>
              <a:buFont typeface="Wingdings" pitchFamily="2" charset="2"/>
              <a:buChar char="Ø"/>
            </a:pPr>
            <a:r>
              <a:rPr lang="fr-FR" sz="1600" dirty="0"/>
              <a:t>le droit exclusif de recouvrer sa créance, </a:t>
            </a:r>
          </a:p>
          <a:p>
            <a:pPr marL="720000" lvl="1" indent="-360000" algn="just">
              <a:lnSpc>
                <a:spcPct val="95000"/>
              </a:lnSpc>
              <a:buFont typeface="Wingdings" pitchFamily="2" charset="2"/>
              <a:buChar char="Ø"/>
            </a:pPr>
            <a:r>
              <a:rPr lang="fr-FR" sz="1600" dirty="0"/>
              <a:t>le droit de revendiquer le bien, ou encore </a:t>
            </a:r>
          </a:p>
          <a:p>
            <a:pPr marL="720000" lvl="1" indent="-360000" algn="just">
              <a:lnSpc>
                <a:spcPct val="95000"/>
              </a:lnSpc>
              <a:buFont typeface="Wingdings" pitchFamily="2" charset="2"/>
              <a:buChar char="Ø"/>
            </a:pPr>
            <a:r>
              <a:rPr lang="fr-FR" sz="1600" dirty="0"/>
              <a:t>le droit réel d'en percevoir les fruits.</a:t>
            </a:r>
          </a:p>
        </p:txBody>
      </p:sp>
    </p:spTree>
    <p:extLst>
      <p:ext uri="{BB962C8B-B14F-4D97-AF65-F5344CB8AC3E}">
        <p14:creationId xmlns:p14="http://schemas.microsoft.com/office/powerpoint/2010/main" val="1161962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72862" y="573927"/>
            <a:ext cx="7680298" cy="612775"/>
          </a:xfrm>
        </p:spPr>
        <p:txBody>
          <a:bodyPr/>
          <a:lstStyle/>
          <a:p>
            <a:pPr marL="630238" indent="-630238"/>
            <a:r>
              <a:rPr lang="fr-FR" sz="2200" dirty="0" smtClean="0"/>
              <a:t>2.4 </a:t>
            </a:r>
            <a:r>
              <a:rPr lang="fr-FR" sz="2200" dirty="0"/>
              <a:t>La solution apportée par les </a:t>
            </a:r>
            <a:r>
              <a:rPr lang="fr-FR" sz="2200" dirty="0" smtClean="0"/>
              <a:t>juridictions françaises </a:t>
            </a:r>
            <a:endParaRPr lang="en-GB" sz="22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556792"/>
            <a:ext cx="6264994" cy="4768949"/>
          </a:xfrm>
        </p:spPr>
        <p:txBody>
          <a:bodyPr/>
          <a:lstStyle/>
          <a:p>
            <a:pPr lvl="1" algn="ctr">
              <a:buFont typeface="Wingdings" pitchFamily="2" charset="2"/>
              <a:buNone/>
            </a:pPr>
            <a:r>
              <a:rPr lang="fr-FR" sz="1600" dirty="0" smtClean="0"/>
              <a:t>Exemple 1 : Saisie en France d’un navire italien </a:t>
            </a:r>
          </a:p>
          <a:p>
            <a:pPr marL="182563" lvl="1" indent="-6350" algn="just">
              <a:buFont typeface="Wingdings" pitchFamily="2" charset="2"/>
              <a:buNone/>
            </a:pPr>
            <a:endParaRPr lang="fr-FR" sz="1600" dirty="0" smtClean="0"/>
          </a:p>
          <a:p>
            <a:pPr marL="182563" lvl="1" indent="-6350" algn="just">
              <a:buFont typeface="Wingdings" pitchFamily="2" charset="2"/>
              <a:buNone/>
            </a:pPr>
            <a:r>
              <a:rPr lang="fr-FR" sz="1600" dirty="0" smtClean="0"/>
              <a:t>	</a:t>
            </a:r>
          </a:p>
          <a:p>
            <a:pPr marL="182563" lvl="1" indent="-6350" algn="just">
              <a:buFont typeface="Wingdings" pitchFamily="2" charset="2"/>
              <a:buNone/>
            </a:pPr>
            <a:endParaRPr lang="fr-FR" sz="1600" dirty="0"/>
          </a:p>
          <a:p>
            <a:pPr marL="182563" lvl="1" indent="-6350" algn="ctr">
              <a:buFont typeface="Wingdings" pitchFamily="2" charset="2"/>
              <a:buNone/>
            </a:pPr>
            <a:r>
              <a:rPr lang="fr-FR" sz="1600" dirty="0" smtClean="0"/>
              <a:t>Saisie-conservatoire à Toulon</a:t>
            </a:r>
          </a:p>
          <a:p>
            <a:pPr marL="182563" lvl="1" indent="-6350" algn="ctr">
              <a:buFont typeface="Wingdings" pitchFamily="2" charset="2"/>
              <a:buNone/>
            </a:pPr>
            <a:endParaRPr lang="fr-FR" sz="1600" dirty="0" smtClean="0"/>
          </a:p>
          <a:p>
            <a:pPr marL="182563" lvl="1" indent="-6350" algn="ctr">
              <a:buFont typeface="Wingdings" pitchFamily="2" charset="2"/>
              <a:buNone/>
            </a:pPr>
            <a:endParaRPr lang="fr-FR" sz="1600" dirty="0" smtClean="0"/>
          </a:p>
          <a:p>
            <a:pPr marL="182563" lvl="1" indent="-6350" algn="ctr">
              <a:buFont typeface="Wingdings" pitchFamily="2" charset="2"/>
              <a:buNone/>
            </a:pPr>
            <a:r>
              <a:rPr lang="fr-FR" sz="1600" dirty="0" smtClean="0"/>
              <a:t>Ouverture de procédure de « </a:t>
            </a:r>
            <a:r>
              <a:rPr lang="fr-FR" sz="1600" i="1" dirty="0" err="1" smtClean="0"/>
              <a:t>concordato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preventivo</a:t>
            </a:r>
            <a:r>
              <a:rPr lang="fr-FR" sz="1600" i="1" dirty="0" smtClean="0"/>
              <a:t> » </a:t>
            </a:r>
            <a:r>
              <a:rPr lang="fr-FR" sz="1600" dirty="0" smtClean="0"/>
              <a:t>en</a:t>
            </a:r>
            <a:r>
              <a:rPr lang="fr-FR" sz="1600" i="1" dirty="0" smtClean="0"/>
              <a:t> </a:t>
            </a:r>
            <a:r>
              <a:rPr lang="fr-FR" sz="1600" dirty="0" smtClean="0"/>
              <a:t>Italie</a:t>
            </a:r>
          </a:p>
          <a:p>
            <a:pPr marL="182563" lvl="1" indent="-6350" algn="ctr">
              <a:buFont typeface="Wingdings" pitchFamily="2" charset="2"/>
              <a:buNone/>
            </a:pPr>
            <a:endParaRPr lang="fr-FR" sz="1600" dirty="0" smtClean="0"/>
          </a:p>
          <a:p>
            <a:pPr marL="182563" lvl="1" indent="-6350" algn="ctr">
              <a:buFont typeface="Wingdings" pitchFamily="2" charset="2"/>
              <a:buNone/>
            </a:pPr>
            <a:endParaRPr lang="fr-FR" sz="1600" dirty="0"/>
          </a:p>
          <a:p>
            <a:pPr marL="182563" lvl="1" indent="-6350" algn="ctr">
              <a:buFont typeface="Wingdings" pitchFamily="2" charset="2"/>
              <a:buNone/>
            </a:pPr>
            <a:r>
              <a:rPr lang="fr-FR" sz="1600" dirty="0" smtClean="0"/>
              <a:t>Demande de rétractation </a:t>
            </a:r>
            <a:r>
              <a:rPr lang="fr-FR" sz="1600" dirty="0"/>
              <a:t>de </a:t>
            </a:r>
            <a:r>
              <a:rPr lang="fr-FR" sz="1600" dirty="0" smtClean="0"/>
              <a:t>la saisie</a:t>
            </a:r>
            <a:endParaRPr lang="fr-FR" sz="1600" dirty="0"/>
          </a:p>
          <a:p>
            <a:pPr lvl="2">
              <a:buFont typeface="Wingdings" pitchFamily="2" charset="2"/>
              <a:buChar char="Ø"/>
            </a:pPr>
            <a:endParaRPr lang="en-GB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038921"/>
            <a:ext cx="972696" cy="6509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120" y="2063409"/>
            <a:ext cx="991922" cy="654093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 bwMode="auto">
          <a:xfrm>
            <a:off x="4572077" y="3429000"/>
            <a:ext cx="268608" cy="618368"/>
          </a:xfrm>
          <a:prstGeom prst="downArrow">
            <a:avLst/>
          </a:prstGeom>
          <a:solidFill>
            <a:schemeClr val="tx2"/>
          </a:solidFill>
          <a:ln w="127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004E"/>
              </a:solidFill>
              <a:effectLst/>
              <a:latin typeface="ITC Quay Sans Com Book" pitchFamily="2" charset="0"/>
              <a:cs typeface="Arial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4569387" y="4797152"/>
            <a:ext cx="268608" cy="618368"/>
          </a:xfrm>
          <a:prstGeom prst="downArrow">
            <a:avLst/>
          </a:prstGeom>
          <a:solidFill>
            <a:schemeClr val="tx2"/>
          </a:solidFill>
          <a:ln w="127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004E"/>
              </a:solidFill>
              <a:effectLst/>
              <a:latin typeface="ITC Quay Sans Com Book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798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762" y="593725"/>
            <a:ext cx="7622852" cy="612775"/>
          </a:xfrm>
        </p:spPr>
        <p:txBody>
          <a:bodyPr/>
          <a:lstStyle/>
          <a:p>
            <a:pPr marL="630238" indent="-630238"/>
            <a:r>
              <a:rPr lang="fr-FR" sz="2200" dirty="0" smtClean="0"/>
              <a:t>2.4 La solution apportée par les juridictions françaises – Suite 1</a:t>
            </a:r>
            <a:endParaRPr lang="en-GB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033" y="1809233"/>
            <a:ext cx="7263158" cy="4668837"/>
          </a:xfrm>
        </p:spPr>
        <p:txBody>
          <a:bodyPr/>
          <a:lstStyle/>
          <a:p>
            <a:pPr lvl="1" algn="just">
              <a:buFont typeface="Wingdings" pitchFamily="2" charset="2"/>
              <a:buNone/>
            </a:pPr>
            <a:r>
              <a:rPr lang="fr-FR" sz="1600" dirty="0"/>
              <a:t>La Cour d'Appel d'Aix-en-Provence a affirmé : </a:t>
            </a:r>
            <a:endParaRPr lang="fr-FR" sz="1600" dirty="0" smtClean="0"/>
          </a:p>
          <a:p>
            <a:pPr marL="182563" lvl="1" indent="-6350" algn="just">
              <a:buFont typeface="Wingdings" pitchFamily="2" charset="2"/>
              <a:buNone/>
            </a:pPr>
            <a:r>
              <a:rPr lang="fr-FR" sz="1600" dirty="0" smtClean="0"/>
              <a:t>"</a:t>
            </a:r>
            <a:r>
              <a:rPr lang="fr-FR" sz="1600" i="1" dirty="0" smtClean="0"/>
              <a:t>Une saisie conservatoire pratiquée en garantie d’une créance […] qui n’a pas la nature de droit réel sur le fondement de l’article 5 du règlement 1346/2000 n’est pas autorisée, dès lors que le débiteur fait l’objet d’un "</a:t>
            </a:r>
            <a:r>
              <a:rPr lang="fr-FR" sz="1600" i="1" dirty="0" err="1" smtClean="0"/>
              <a:t>concordato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preventivo</a:t>
            </a:r>
            <a:r>
              <a:rPr lang="fr-FR" sz="1600" i="1" dirty="0" smtClean="0"/>
              <a:t>" homologué</a:t>
            </a:r>
            <a:r>
              <a:rPr lang="fr-FR" sz="1600" dirty="0" smtClean="0"/>
              <a:t>".  </a:t>
            </a:r>
            <a:endParaRPr lang="fr-FR" sz="1600" dirty="0"/>
          </a:p>
          <a:p>
            <a:pPr marL="182563" lvl="1" indent="-6350" algn="just">
              <a:buFont typeface="Wingdings" pitchFamily="2" charset="2"/>
              <a:buNone/>
            </a:pPr>
            <a:r>
              <a:rPr lang="fr-FR" sz="1600" dirty="0"/>
              <a:t>"</a:t>
            </a:r>
            <a:r>
              <a:rPr lang="fr-FR" sz="1600" i="1" dirty="0"/>
              <a:t>En vertu de l'article 5 du Règlement 1346/2000 (CE) le débiteur objet d'une procédure collective n'est pas soumis à l'arrêt des poursuites individuelles si son créancier est titulaire d'un droit réel.</a:t>
            </a:r>
            <a:r>
              <a:rPr lang="fr-FR" sz="1600" dirty="0"/>
              <a:t>  </a:t>
            </a:r>
          </a:p>
          <a:p>
            <a:pPr marL="187325" lvl="1" indent="-4763" algn="just">
              <a:buFont typeface="Wingdings" pitchFamily="2" charset="2"/>
              <a:buNone/>
            </a:pPr>
            <a:r>
              <a:rPr lang="fr-FR" sz="1600" i="1" dirty="0"/>
              <a:t>Le droit réel est défini comme le droit de réaliser ou faire réaliser le bien, en particulier en vertu d'un gage ou d'une </a:t>
            </a:r>
            <a:r>
              <a:rPr lang="fr-FR" sz="1600" i="1" dirty="0" smtClean="0"/>
              <a:t>hypothèque</a:t>
            </a:r>
            <a:r>
              <a:rPr lang="fr-FR" sz="1600" dirty="0" smtClean="0"/>
              <a:t>". 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211440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37351" y="593725"/>
            <a:ext cx="7738262" cy="612775"/>
          </a:xfrm>
        </p:spPr>
        <p:txBody>
          <a:bodyPr/>
          <a:lstStyle/>
          <a:p>
            <a:pPr marL="630238" indent="-630238"/>
            <a:r>
              <a:rPr lang="fr-FR" sz="2200" dirty="0" smtClean="0"/>
              <a:t>2.4 </a:t>
            </a:r>
            <a:r>
              <a:rPr lang="fr-FR" sz="2200" dirty="0"/>
              <a:t>La solution apportée par les juridictions françaises – L'arrêt "</a:t>
            </a:r>
            <a:r>
              <a:rPr lang="fr-FR" sz="2200" i="1" dirty="0"/>
              <a:t>Valeria </a:t>
            </a:r>
            <a:r>
              <a:rPr lang="fr-FR" sz="2200" i="1" dirty="0" err="1"/>
              <a:t>della</a:t>
            </a:r>
            <a:r>
              <a:rPr lang="fr-FR" sz="2200" i="1" dirty="0"/>
              <a:t> </a:t>
            </a:r>
            <a:r>
              <a:rPr lang="fr-FR" sz="2200" i="1" dirty="0" err="1" smtClean="0"/>
              <a:t>Gatta</a:t>
            </a:r>
            <a:r>
              <a:rPr lang="fr-FR" sz="2200" dirty="0" smtClean="0"/>
              <a:t>"   </a:t>
            </a:r>
            <a:br>
              <a:rPr lang="fr-FR" sz="2200" dirty="0" smtClean="0"/>
            </a:br>
            <a:r>
              <a:rPr lang="fr-FR" sz="2200" dirty="0" smtClean="0"/>
              <a:t>- Suite 2</a:t>
            </a:r>
            <a:endParaRPr lang="en-GB" sz="22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24" y="1599050"/>
            <a:ext cx="7351200" cy="4437062"/>
          </a:xfrm>
        </p:spPr>
        <p:txBody>
          <a:bodyPr/>
          <a:lstStyle/>
          <a:p>
            <a:pPr marL="360000" indent="-360000" algn="just">
              <a:lnSpc>
                <a:spcPct val="95000"/>
              </a:lnSpc>
            </a:pPr>
            <a:r>
              <a:rPr lang="fr-FR" sz="1600" dirty="0" smtClean="0"/>
              <a:t>A </a:t>
            </a:r>
            <a:r>
              <a:rPr lang="fr-FR" sz="1600" dirty="0"/>
              <a:t>sa demande, une banque créancière hypothécaire italienne avait été autorisée par le président du Tribunal de Grande Instance d'Aix-en-Provence à procéder à la saisie conservatoire du navire "</a:t>
            </a:r>
            <a:r>
              <a:rPr lang="fr-FR" sz="1600" i="1" dirty="0"/>
              <a:t>Valeria </a:t>
            </a:r>
            <a:r>
              <a:rPr lang="fr-FR" sz="1600" i="1" dirty="0" err="1"/>
              <a:t>della</a:t>
            </a:r>
            <a:r>
              <a:rPr lang="fr-FR" sz="1600" i="1" dirty="0"/>
              <a:t> </a:t>
            </a:r>
            <a:r>
              <a:rPr lang="fr-FR" sz="1600" i="1" dirty="0" err="1"/>
              <a:t>Gatta</a:t>
            </a:r>
            <a:r>
              <a:rPr lang="fr-FR" sz="1600" dirty="0"/>
              <a:t>" (de pavillon italien) appartenant à une société italienne. </a:t>
            </a:r>
          </a:p>
          <a:p>
            <a:pPr marL="360000" indent="-360000" algn="just">
              <a:lnSpc>
                <a:spcPct val="95000"/>
              </a:lnSpc>
            </a:pPr>
            <a:r>
              <a:rPr lang="fr-FR" sz="1600" dirty="0" smtClean="0"/>
              <a:t>Le </a:t>
            </a:r>
            <a:r>
              <a:rPr lang="fr-FR" sz="1600" dirty="0"/>
              <a:t>débiteur a fait l'objet d'une procédure collective de "</a:t>
            </a:r>
            <a:r>
              <a:rPr lang="fr-FR" sz="1600" i="1" dirty="0" err="1"/>
              <a:t>fallimento</a:t>
            </a:r>
            <a:r>
              <a:rPr lang="fr-FR" sz="1600" dirty="0"/>
              <a:t>" selon jugement du Tribunal italien.</a:t>
            </a:r>
          </a:p>
          <a:p>
            <a:pPr marL="360000" indent="-360000" algn="just">
              <a:lnSpc>
                <a:spcPct val="95000"/>
              </a:lnSpc>
            </a:pPr>
            <a:r>
              <a:rPr lang="fr-FR" sz="1600" dirty="0" smtClean="0"/>
              <a:t>La </a:t>
            </a:r>
            <a:r>
              <a:rPr lang="fr-FR" sz="1600" dirty="0"/>
              <a:t>loi italienne prévoit que dès l'ouverture de la procédure collective de "</a:t>
            </a:r>
            <a:r>
              <a:rPr lang="fr-FR" sz="1600" i="1" dirty="0" err="1"/>
              <a:t>fallimento</a:t>
            </a:r>
            <a:r>
              <a:rPr lang="fr-FR" sz="1600" dirty="0"/>
              <a:t>" les poursuites individuelles des créanciers (même si privilégiés) doivent s'arrêter.      </a:t>
            </a:r>
          </a:p>
          <a:p>
            <a:pPr marL="360000" indent="-360000" algn="just">
              <a:lnSpc>
                <a:spcPct val="95000"/>
              </a:lnSpc>
            </a:pPr>
            <a:r>
              <a:rPr lang="fr-FR" sz="1600" dirty="0" smtClean="0"/>
              <a:t>La </a:t>
            </a:r>
            <a:r>
              <a:rPr lang="fr-FR" sz="1600" dirty="0"/>
              <a:t>créancière hypothécaire a toutefois demandé au Tribunal d'Aix-en-Provence d'ordonner la vente judiciaire du navire en application des dispositions du Règlement. </a:t>
            </a:r>
          </a:p>
          <a:p>
            <a:pPr marL="360000" indent="-360000" algn="just">
              <a:lnSpc>
                <a:spcPct val="85000"/>
              </a:lnSpc>
            </a:pPr>
            <a:r>
              <a:rPr lang="fr-FR" sz="1600" dirty="0"/>
              <a:t>Le Tribunal de Grande Instance d'Aix-en-Provence a </a:t>
            </a:r>
            <a:r>
              <a:rPr lang="fr-FR" sz="1600" dirty="0" smtClean="0"/>
              <a:t>affirmé: "</a:t>
            </a:r>
            <a:r>
              <a:rPr lang="fr-FR" sz="1600" i="1" dirty="0"/>
              <a:t>En vertu des dispositions de l'Article 5 du règlement 1346/2000 l'ouverture d'une procédure collective n'affecte pas le droit qu'a le créancier de faire saisir et vendre le navire hypothéqué aux </a:t>
            </a:r>
            <a:r>
              <a:rPr lang="fr-FR" sz="1600" i="1" dirty="0" smtClean="0"/>
              <a:t>enchères</a:t>
            </a:r>
            <a:r>
              <a:rPr lang="fr-FR" sz="1600" dirty="0" smtClean="0"/>
              <a:t>.".</a:t>
            </a:r>
            <a:endParaRPr lang="fr-FR" sz="1600" dirty="0"/>
          </a:p>
          <a:p>
            <a:pPr algn="just">
              <a:lnSpc>
                <a:spcPct val="95000"/>
              </a:lnSpc>
            </a:pPr>
            <a:endParaRPr lang="fr-FR" sz="1600" dirty="0"/>
          </a:p>
          <a:p>
            <a:pPr algn="just">
              <a:lnSpc>
                <a:spcPct val="95000"/>
              </a:lnSpc>
              <a:buFont typeface="Wingdings" pitchFamily="2" charset="2"/>
              <a:buNone/>
            </a:pPr>
            <a:endParaRPr lang="en-GB" sz="1600" dirty="0">
              <a:latin typeface="Times New Roman" pitchFamily="18" charset="0"/>
            </a:endParaRPr>
          </a:p>
        </p:txBody>
      </p:sp>
      <p:pic>
        <p:nvPicPr>
          <p:cNvPr id="25604" name="Picture 4" descr="pdfDocsSaveIn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3200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68313" y="6308725"/>
            <a:ext cx="8207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522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35006" y="593725"/>
            <a:ext cx="7640607" cy="612775"/>
          </a:xfrm>
        </p:spPr>
        <p:txBody>
          <a:bodyPr/>
          <a:lstStyle/>
          <a:p>
            <a:pPr marL="541338" indent="-541338"/>
            <a:r>
              <a:rPr lang="fr-FR" sz="2200" dirty="0" smtClean="0"/>
              <a:t>2.5 Conclusion </a:t>
            </a:r>
            <a:r>
              <a:rPr lang="fr-FR" sz="2200" dirty="0"/>
              <a:t>– </a:t>
            </a:r>
            <a:r>
              <a:rPr lang="fr-FR" sz="2200" dirty="0" smtClean="0"/>
              <a:t>Limite - 1</a:t>
            </a:r>
            <a:endParaRPr lang="en-GB" sz="22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5858" y="1992804"/>
            <a:ext cx="7162801" cy="4357207"/>
          </a:xfrm>
        </p:spPr>
        <p:txBody>
          <a:bodyPr/>
          <a:lstStyle/>
          <a:p>
            <a:pPr marL="360000" indent="-360000" algn="just"/>
            <a:r>
              <a:rPr lang="fr-FR" sz="1600" dirty="0" smtClean="0"/>
              <a:t>Sur </a:t>
            </a:r>
            <a:r>
              <a:rPr lang="fr-FR" sz="1600" dirty="0"/>
              <a:t>la base du Règlement, tel que soutenu par l'application des tribunaux dans les décisions citées, l'ouverture d'une procédure collective italienne (notamment de "</a:t>
            </a:r>
            <a:r>
              <a:rPr lang="fr-FR" sz="1600" i="1" dirty="0" err="1"/>
              <a:t>concordato</a:t>
            </a:r>
            <a:r>
              <a:rPr lang="fr-FR" sz="1600" i="1" dirty="0"/>
              <a:t> </a:t>
            </a:r>
            <a:r>
              <a:rPr lang="fr-FR" sz="1600" i="1" dirty="0" err="1"/>
              <a:t>preventivo</a:t>
            </a:r>
            <a:r>
              <a:rPr lang="fr-FR" sz="1600" dirty="0"/>
              <a:t>" et "</a:t>
            </a:r>
            <a:r>
              <a:rPr lang="fr-FR" sz="1600" i="1" dirty="0" err="1"/>
              <a:t>fallimento</a:t>
            </a:r>
            <a:r>
              <a:rPr lang="fr-FR" sz="1600" dirty="0"/>
              <a:t>") n'empêche pas la saisie conservatoire et la saisie-exécution d'un navire affecté en garantie de sa créance qui se trouve en France</a:t>
            </a:r>
            <a:r>
              <a:rPr lang="fr-FR" sz="1600" dirty="0" smtClean="0"/>
              <a:t>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2547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862" y="593725"/>
            <a:ext cx="7702751" cy="612775"/>
          </a:xfrm>
        </p:spPr>
        <p:txBody>
          <a:bodyPr/>
          <a:lstStyle/>
          <a:p>
            <a:pPr marL="541338" indent="-541338">
              <a:tabLst>
                <a:tab pos="541338" algn="l"/>
              </a:tabLst>
            </a:pPr>
            <a:r>
              <a:rPr lang="fr-FR" sz="2200" dirty="0" smtClean="0"/>
              <a:t>2.5 Conclusion </a:t>
            </a:r>
            <a:r>
              <a:rPr lang="fr-FR" sz="2200" dirty="0"/>
              <a:t>– </a:t>
            </a:r>
            <a:r>
              <a:rPr lang="fr-FR" sz="2200" dirty="0" smtClean="0"/>
              <a:t>Limite - 2</a:t>
            </a:r>
            <a:endParaRPr lang="en-GB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55" y="1992805"/>
            <a:ext cx="6992638" cy="3874616"/>
          </a:xfrm>
        </p:spPr>
        <p:txBody>
          <a:bodyPr/>
          <a:lstStyle/>
          <a:p>
            <a:pPr marL="360000" indent="-360000" algn="just"/>
            <a:r>
              <a:rPr lang="fr-FR" sz="1600" dirty="0" smtClean="0"/>
              <a:t>L'Article 5 du Règlement serait également applicable aux autres formes de sûretés, notamment gage, nantissement de comptes bancaires</a:t>
            </a:r>
            <a:r>
              <a:rPr lang="fr-FR" sz="1600" dirty="0"/>
              <a:t>, </a:t>
            </a:r>
            <a:r>
              <a:rPr lang="fr-FR" sz="1600" dirty="0" smtClean="0"/>
              <a:t>"</a:t>
            </a:r>
            <a:r>
              <a:rPr lang="fr-FR" sz="1600" i="1" dirty="0" err="1" smtClean="0"/>
              <a:t>assignment</a:t>
            </a:r>
            <a:r>
              <a:rPr lang="fr-FR" sz="1600" dirty="0" smtClean="0"/>
              <a:t>" de droit anglais. </a:t>
            </a:r>
          </a:p>
          <a:p>
            <a:pPr marL="0" indent="0" algn="just"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74937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9002" y="2481609"/>
            <a:ext cx="6109450" cy="347832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Alain Gautron &amp; </a:t>
            </a:r>
            <a:r>
              <a:rPr lang="en-GB" dirty="0" smtClean="0"/>
              <a:t>Ezio Dal Maso</a:t>
            </a:r>
          </a:p>
          <a:p>
            <a:pPr marL="0" indent="0">
              <a:buNone/>
            </a:pPr>
            <a:r>
              <a:rPr lang="en-GB" b="1" dirty="0" smtClean="0"/>
              <a:t>Stephenson </a:t>
            </a:r>
            <a:r>
              <a:rPr lang="en-GB" b="1" dirty="0"/>
              <a:t>Harwood </a:t>
            </a:r>
            <a:r>
              <a:rPr lang="en-GB" b="1" dirty="0" err="1"/>
              <a:t>AARPI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19, place </a:t>
            </a:r>
            <a:r>
              <a:rPr lang="en-GB" dirty="0" err="1"/>
              <a:t>Vendôme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75001 Paris</a:t>
            </a:r>
            <a:br>
              <a:rPr lang="en-GB" dirty="0"/>
            </a:br>
            <a:r>
              <a:rPr lang="en-GB" dirty="0"/>
              <a:t>France </a:t>
            </a:r>
            <a:br>
              <a:rPr lang="en-GB" dirty="0"/>
            </a:br>
            <a:r>
              <a:rPr lang="en-GB" u="sng" dirty="0" smtClean="0">
                <a:hlinkClick r:id="rId2"/>
              </a:rPr>
              <a:t>www.shlegal.com</a:t>
            </a:r>
            <a:r>
              <a:rPr lang="en-GB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B8441-0BEC-4DC8-9AD0-8EA541599C4E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5761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isBD">
  <a:themeElements>
    <a:clrScheme name="blank 3">
      <a:dk1>
        <a:srgbClr val="003366"/>
      </a:dk1>
      <a:lt1>
        <a:srgbClr val="FFFFFF"/>
      </a:lt1>
      <a:dk2>
        <a:srgbClr val="97BFE0"/>
      </a:dk2>
      <a:lt2>
        <a:srgbClr val="D7CDC5"/>
      </a:lt2>
      <a:accent1>
        <a:srgbClr val="FF9900"/>
      </a:accent1>
      <a:accent2>
        <a:srgbClr val="F3EEA3"/>
      </a:accent2>
      <a:accent3>
        <a:srgbClr val="FFFFFF"/>
      </a:accent3>
      <a:accent4>
        <a:srgbClr val="002A56"/>
      </a:accent4>
      <a:accent5>
        <a:srgbClr val="FFCAAA"/>
      </a:accent5>
      <a:accent6>
        <a:srgbClr val="DCD893"/>
      </a:accent6>
      <a:hlink>
        <a:srgbClr val="003366"/>
      </a:hlink>
      <a:folHlink>
        <a:srgbClr val="DAE8F4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lank 1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5D96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E3F1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DAE8F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blank 3">
      <a:dk1>
        <a:srgbClr val="003366"/>
      </a:dk1>
      <a:lt1>
        <a:srgbClr val="FFFFFF"/>
      </a:lt1>
      <a:dk2>
        <a:srgbClr val="97BFE0"/>
      </a:dk2>
      <a:lt2>
        <a:srgbClr val="D7CDC5"/>
      </a:lt2>
      <a:accent1>
        <a:srgbClr val="FF9900"/>
      </a:accent1>
      <a:accent2>
        <a:srgbClr val="F3EEA3"/>
      </a:accent2>
      <a:accent3>
        <a:srgbClr val="FFFFFF"/>
      </a:accent3>
      <a:accent4>
        <a:srgbClr val="002A56"/>
      </a:accent4>
      <a:accent5>
        <a:srgbClr val="FFCAAA"/>
      </a:accent5>
      <a:accent6>
        <a:srgbClr val="DCD893"/>
      </a:accent6>
      <a:hlink>
        <a:srgbClr val="003366"/>
      </a:hlink>
      <a:folHlink>
        <a:srgbClr val="DAE8F4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lank 1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5D96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E3F1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DAE8F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">
  <a:themeElements>
    <a:clrScheme name="blank 3">
      <a:dk1>
        <a:srgbClr val="003366"/>
      </a:dk1>
      <a:lt1>
        <a:srgbClr val="FFFFFF"/>
      </a:lt1>
      <a:dk2>
        <a:srgbClr val="97BFE0"/>
      </a:dk2>
      <a:lt2>
        <a:srgbClr val="D7CDC5"/>
      </a:lt2>
      <a:accent1>
        <a:srgbClr val="FF9900"/>
      </a:accent1>
      <a:accent2>
        <a:srgbClr val="F3EEA3"/>
      </a:accent2>
      <a:accent3>
        <a:srgbClr val="FFFFFF"/>
      </a:accent3>
      <a:accent4>
        <a:srgbClr val="002A56"/>
      </a:accent4>
      <a:accent5>
        <a:srgbClr val="FFCAAA"/>
      </a:accent5>
      <a:accent6>
        <a:srgbClr val="DCD893"/>
      </a:accent6>
      <a:hlink>
        <a:srgbClr val="003366"/>
      </a:hlink>
      <a:folHlink>
        <a:srgbClr val="DAE8F4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lank 1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5D96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E3F1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DAE8F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ank">
  <a:themeElements>
    <a:clrScheme name="blank 3">
      <a:dk1>
        <a:srgbClr val="003366"/>
      </a:dk1>
      <a:lt1>
        <a:srgbClr val="FFFFFF"/>
      </a:lt1>
      <a:dk2>
        <a:srgbClr val="97BFE0"/>
      </a:dk2>
      <a:lt2>
        <a:srgbClr val="D7CDC5"/>
      </a:lt2>
      <a:accent1>
        <a:srgbClr val="FF9900"/>
      </a:accent1>
      <a:accent2>
        <a:srgbClr val="F3EEA3"/>
      </a:accent2>
      <a:accent3>
        <a:srgbClr val="FFFFFF"/>
      </a:accent3>
      <a:accent4>
        <a:srgbClr val="002A56"/>
      </a:accent4>
      <a:accent5>
        <a:srgbClr val="FFCAAA"/>
      </a:accent5>
      <a:accent6>
        <a:srgbClr val="DCD893"/>
      </a:accent6>
      <a:hlink>
        <a:srgbClr val="003366"/>
      </a:hlink>
      <a:folHlink>
        <a:srgbClr val="DAE8F4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lank 1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5D96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E3F1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DAE8F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blank">
  <a:themeElements>
    <a:clrScheme name="blank 3">
      <a:dk1>
        <a:srgbClr val="003366"/>
      </a:dk1>
      <a:lt1>
        <a:srgbClr val="FFFFFF"/>
      </a:lt1>
      <a:dk2>
        <a:srgbClr val="97BFE0"/>
      </a:dk2>
      <a:lt2>
        <a:srgbClr val="D7CDC5"/>
      </a:lt2>
      <a:accent1>
        <a:srgbClr val="FF9900"/>
      </a:accent1>
      <a:accent2>
        <a:srgbClr val="F3EEA3"/>
      </a:accent2>
      <a:accent3>
        <a:srgbClr val="FFFFFF"/>
      </a:accent3>
      <a:accent4>
        <a:srgbClr val="002A56"/>
      </a:accent4>
      <a:accent5>
        <a:srgbClr val="FFCAAA"/>
      </a:accent5>
      <a:accent6>
        <a:srgbClr val="DCD893"/>
      </a:accent6>
      <a:hlink>
        <a:srgbClr val="003366"/>
      </a:hlink>
      <a:folHlink>
        <a:srgbClr val="DAE8F4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lank 1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5D96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E3F1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DAE8F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blank">
  <a:themeElements>
    <a:clrScheme name="blank 3">
      <a:dk1>
        <a:srgbClr val="003366"/>
      </a:dk1>
      <a:lt1>
        <a:srgbClr val="FFFFFF"/>
      </a:lt1>
      <a:dk2>
        <a:srgbClr val="97BFE0"/>
      </a:dk2>
      <a:lt2>
        <a:srgbClr val="D7CDC5"/>
      </a:lt2>
      <a:accent1>
        <a:srgbClr val="FF9900"/>
      </a:accent1>
      <a:accent2>
        <a:srgbClr val="F3EEA3"/>
      </a:accent2>
      <a:accent3>
        <a:srgbClr val="FFFFFF"/>
      </a:accent3>
      <a:accent4>
        <a:srgbClr val="002A56"/>
      </a:accent4>
      <a:accent5>
        <a:srgbClr val="FFCAAA"/>
      </a:accent5>
      <a:accent6>
        <a:srgbClr val="DCD893"/>
      </a:accent6>
      <a:hlink>
        <a:srgbClr val="003366"/>
      </a:hlink>
      <a:folHlink>
        <a:srgbClr val="DAE8F4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004E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lank 1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5D96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E3F1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366"/>
        </a:dk1>
        <a:lt1>
          <a:srgbClr val="FFFFFF"/>
        </a:lt1>
        <a:dk2>
          <a:srgbClr val="97BFE0"/>
        </a:dk2>
        <a:lt2>
          <a:srgbClr val="D7CDC5"/>
        </a:lt2>
        <a:accent1>
          <a:srgbClr val="FF9900"/>
        </a:accent1>
        <a:accent2>
          <a:srgbClr val="F3EEA3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DCD893"/>
        </a:accent6>
        <a:hlink>
          <a:srgbClr val="003366"/>
        </a:hlink>
        <a:folHlink>
          <a:srgbClr val="DAE8F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ParisBD</Template>
  <TotalTime>1556</TotalTime>
  <Words>1134</Words>
  <Application>Microsoft Office PowerPoint</Application>
  <PresentationFormat>On-screen Show (4:3)</PresentationFormat>
  <Paragraphs>147</Paragraphs>
  <Slides>25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ParisBD</vt:lpstr>
      <vt:lpstr>1_blank</vt:lpstr>
      <vt:lpstr>2_blank</vt:lpstr>
      <vt:lpstr>3_blank</vt:lpstr>
      <vt:lpstr>4_blank</vt:lpstr>
      <vt:lpstr>blank</vt:lpstr>
      <vt:lpstr>PowerPoint Presentation</vt:lpstr>
      <vt:lpstr>Financements Maritimes et choix du pavillon</vt:lpstr>
      <vt:lpstr>1. Acceptabilité du pavillon pour un financement</vt:lpstr>
      <vt:lpstr>1. Acceptabilité du pavillon pour un financement</vt:lpstr>
      <vt:lpstr>1. Acceptabilité du pavillon pour un financement</vt:lpstr>
      <vt:lpstr>1. Acceptabilité du pavillon pour un financement</vt:lpstr>
      <vt:lpstr>1. Acceptabilité du pavillon pour un financement</vt:lpstr>
      <vt:lpstr>1. Acceptabilité du pavillon pour un financement</vt:lpstr>
      <vt:lpstr>PowerPoint Presentation</vt:lpstr>
      <vt:lpstr>1. Acceptabilité du pavillon pour un financement</vt:lpstr>
      <vt:lpstr>1. Acceptabilité du pavillon pour un financement</vt:lpstr>
      <vt:lpstr>1. Acceptabilité du pavillon pour un financement</vt:lpstr>
      <vt:lpstr>1. Acceptabilité du pavillon pour un financement</vt:lpstr>
      <vt:lpstr>PowerPoint Presentation</vt:lpstr>
      <vt:lpstr>2. Questions</vt:lpstr>
      <vt:lpstr>2.1 Les effets de l’ouverture d’une procédure  collective dans l’espace communautaire</vt:lpstr>
      <vt:lpstr>2.2 L'exception prévue à l'Article 5 du  Règlement</vt:lpstr>
      <vt:lpstr>2.2 L'exception prévue à l'Article 5 du Règlement - Suite </vt:lpstr>
      <vt:lpstr>3.3 L’hypothèque maritime est-elle un  droit réel ?</vt:lpstr>
      <vt:lpstr>2.4 La solution apportée par les juridictions françaises </vt:lpstr>
      <vt:lpstr>2.4 La solution apportée par les juridictions françaises – Suite 1</vt:lpstr>
      <vt:lpstr>2.4 La solution apportée par les juridictions françaises – L'arrêt "Valeria della Gatta"    - Suite 2</vt:lpstr>
      <vt:lpstr>2.5 Conclusion – Limite - 1</vt:lpstr>
      <vt:lpstr>2.5 Conclusion – Limite - 2</vt:lpstr>
      <vt:lpstr>PowerPoint Presentation</vt:lpstr>
    </vt:vector>
  </TitlesOfParts>
  <Company>Stephenson Harwood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Shipping e Project finance</dc:title>
  <dc:creator>Stephenson Harwood</dc:creator>
  <cp:lastModifiedBy>Stephenson Harwood</cp:lastModifiedBy>
  <cp:revision>115</cp:revision>
  <cp:lastPrinted>2015-05-28T09:56:57Z</cp:lastPrinted>
  <dcterms:created xsi:type="dcterms:W3CDTF">2014-12-10T18:16:37Z</dcterms:created>
  <dcterms:modified xsi:type="dcterms:W3CDTF">2015-06-26T16:33:21Z</dcterms:modified>
</cp:coreProperties>
</file>