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ppt/drawings/drawing1.xml" ContentType="application/vnd.openxmlformats-officedocument.drawingml.chartshapes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28" r:id="rId1"/>
  </p:sldMasterIdLst>
  <p:notesMasterIdLst>
    <p:notesMasterId r:id="rId11"/>
  </p:notesMasterIdLst>
  <p:handoutMasterIdLst>
    <p:handoutMasterId r:id="rId12"/>
  </p:handoutMasterIdLst>
  <p:sldIdLst>
    <p:sldId id="256" r:id="rId2"/>
    <p:sldId id="277" r:id="rId3"/>
    <p:sldId id="271" r:id="rId4"/>
    <p:sldId id="272" r:id="rId5"/>
    <p:sldId id="273" r:id="rId6"/>
    <p:sldId id="274" r:id="rId7"/>
    <p:sldId id="275" r:id="rId8"/>
    <p:sldId id="278" r:id="rId9"/>
    <p:sldId id="276" r:id="rId10"/>
  </p:sldIdLst>
  <p:sldSz cx="9144000" cy="6858000" type="screen4x3"/>
  <p:notesSz cx="6718300" cy="98552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9671" autoAdjust="0"/>
  </p:normalViewPr>
  <p:slideViewPr>
    <p:cSldViewPr showGuides="1">
      <p:cViewPr>
        <p:scale>
          <a:sx n="80" d="100"/>
          <a:sy n="80" d="100"/>
        </p:scale>
        <p:origin x="-132" y="342"/>
      </p:cViewPr>
      <p:guideLst>
        <p:guide orient="horz" pos="2115"/>
        <p:guide pos="158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.xml"/><Relationship Id="rId1" Type="http://schemas.openxmlformats.org/officeDocument/2006/relationships/oleObject" Target="file:///\\Srvfile2\services\ris\users\LS\Annual%20Review%202015\Private%20equity%20-%20IPO%20orders%202013-2014.xls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fr-FR"/>
              <a:t>Hedge fund backing/US listed/Norway OTC listed Newbuilding Orders 2013-14 </a:t>
            </a:r>
          </a:p>
        </c:rich>
      </c:tx>
      <c:layout/>
      <c:overlay val="0"/>
      <c:spPr>
        <a:noFill/>
        <a:ln w="25400">
          <a:noFill/>
        </a:ln>
      </c:spPr>
    </c:title>
    <c:autoTitleDeleted val="0"/>
    <c:plotArea>
      <c:layout>
        <c:manualLayout>
          <c:layoutTarget val="inner"/>
          <c:xMode val="edge"/>
          <c:yMode val="edge"/>
          <c:x val="0.18665513301104794"/>
          <c:y val="9.2281391969185431E-2"/>
          <c:w val="0.76793158208521062"/>
          <c:h val="0.85976843582609652"/>
        </c:manualLayout>
      </c:layout>
      <c:barChart>
        <c:barDir val="bar"/>
        <c:grouping val="stacked"/>
        <c:varyColors val="0"/>
        <c:ser>
          <c:idx val="3"/>
          <c:order val="0"/>
          <c:tx>
            <c:strRef>
              <c:f>'Data 2013+2014'!$E$4</c:f>
              <c:strCache>
                <c:ptCount val="1"/>
                <c:pt idx="0">
                  <c:v>Hedge fund backing</c:v>
                </c:pt>
              </c:strCache>
            </c:strRef>
          </c:tx>
          <c:spPr>
            <a:solidFill>
              <a:srgbClr val="CC3300"/>
            </a:solidFill>
            <a:ln w="25400">
              <a:noFill/>
            </a:ln>
          </c:spPr>
          <c:invertIfNegative val="0"/>
          <c:cat>
            <c:strRef>
              <c:f>'Data 2013+2014'!$A$5:$A$41</c:f>
              <c:strCache>
                <c:ptCount val="37"/>
                <c:pt idx="0">
                  <c:v>ALTERNA CAPITAL PARTNERS</c:v>
                </c:pt>
                <c:pt idx="1">
                  <c:v>ARDMORE/BLACKSTONE/DORIAN</c:v>
                </c:pt>
                <c:pt idx="2">
                  <c:v>COSTAMARE/YORK CAPITAL MGMT</c:v>
                </c:pt>
                <c:pt idx="3">
                  <c:v>DIAMOND S</c:v>
                </c:pt>
                <c:pt idx="4">
                  <c:v>DORIAN/KENSICO HOLDINGS</c:v>
                </c:pt>
                <c:pt idx="5">
                  <c:v>ELETSON/BLACKSTONE</c:v>
                </c:pt>
                <c:pt idx="6">
                  <c:v>ELIOT ASSET MANAGEMENT</c:v>
                </c:pt>
                <c:pt idx="7">
                  <c:v>NAVIG8/OAKTREE</c:v>
                </c:pt>
                <c:pt idx="8">
                  <c:v>NAVIG8/OAKTREE CAPITAL</c:v>
                </c:pt>
                <c:pt idx="9">
                  <c:v>NAVIGATOR/W ROSS</c:v>
                </c:pt>
                <c:pt idx="10">
                  <c:v>NORDIC/TRITON</c:v>
                </c:pt>
                <c:pt idx="11">
                  <c:v>OCEAN BULK/OAKTREE CAPITAL</c:v>
                </c:pt>
                <c:pt idx="12">
                  <c:v>RICKMERS/OAKTREE CAPITAL</c:v>
                </c:pt>
                <c:pt idx="13">
                  <c:v>SCHULTE/JP MORGAN</c:v>
                </c:pt>
                <c:pt idx="14">
                  <c:v>TUFTON OCEANIC</c:v>
                </c:pt>
                <c:pt idx="15">
                  <c:v>W ROSS</c:v>
                </c:pt>
                <c:pt idx="16">
                  <c:v>YORK CAPITAL</c:v>
                </c:pt>
                <c:pt idx="17">
                  <c:v>BALTIC TRADING</c:v>
                </c:pt>
                <c:pt idx="18">
                  <c:v>COSTAMARE</c:v>
                </c:pt>
                <c:pt idx="19">
                  <c:v>DHT</c:v>
                </c:pt>
                <c:pt idx="20">
                  <c:v>DIANA SHIPPING INC</c:v>
                </c:pt>
                <c:pt idx="21">
                  <c:v>EAGLE BULK SHIPPING</c:v>
                </c:pt>
                <c:pt idx="22">
                  <c:v>EUROSEAS</c:v>
                </c:pt>
                <c:pt idx="23">
                  <c:v>KNIGHTSBRIDGE TANKERS</c:v>
                </c:pt>
                <c:pt idx="24">
                  <c:v>NAVIOS MARITIME HOLDINGS</c:v>
                </c:pt>
                <c:pt idx="25">
                  <c:v>OCEANBULK</c:v>
                </c:pt>
                <c:pt idx="26">
                  <c:v>PARAGON SHIPPING</c:v>
                </c:pt>
                <c:pt idx="27">
                  <c:v>SAFE BULKERS</c:v>
                </c:pt>
                <c:pt idx="28">
                  <c:v>SCORPIO GROUP</c:v>
                </c:pt>
                <c:pt idx="29">
                  <c:v>SEASPAN</c:v>
                </c:pt>
                <c:pt idx="30">
                  <c:v>SHIP FINANCE INTERNATIONAL</c:v>
                </c:pt>
                <c:pt idx="31">
                  <c:v>TEEKAY CORP</c:v>
                </c:pt>
                <c:pt idx="32">
                  <c:v>TOP SHIPS</c:v>
                </c:pt>
                <c:pt idx="33">
                  <c:v>TSAKOS S&amp;T</c:v>
                </c:pt>
                <c:pt idx="34">
                  <c:v>FRONTLINE 2012</c:v>
                </c:pt>
                <c:pt idx="35">
                  <c:v>HAFNIA TANKERS</c:v>
                </c:pt>
                <c:pt idx="36">
                  <c:v>NAVIG8 SM</c:v>
                </c:pt>
              </c:strCache>
            </c:strRef>
          </c:cat>
          <c:val>
            <c:numRef>
              <c:f>'Data 2013+2014'!$E$5:$E$41</c:f>
              <c:numCache>
                <c:formatCode>General</c:formatCode>
                <c:ptCount val="37"/>
                <c:pt idx="0">
                  <c:v>395000</c:v>
                </c:pt>
                <c:pt idx="1">
                  <c:v>174600</c:v>
                </c:pt>
                <c:pt idx="2">
                  <c:v>1010944</c:v>
                </c:pt>
                <c:pt idx="3">
                  <c:v>314760</c:v>
                </c:pt>
                <c:pt idx="4">
                  <c:v>697866</c:v>
                </c:pt>
                <c:pt idx="5">
                  <c:v>170000</c:v>
                </c:pt>
                <c:pt idx="6">
                  <c:v>55250</c:v>
                </c:pt>
                <c:pt idx="7">
                  <c:v>801130</c:v>
                </c:pt>
                <c:pt idx="8">
                  <c:v>150144</c:v>
                </c:pt>
                <c:pt idx="9">
                  <c:v>264200</c:v>
                </c:pt>
                <c:pt idx="10">
                  <c:v>144000</c:v>
                </c:pt>
                <c:pt idx="11">
                  <c:v>1101435</c:v>
                </c:pt>
                <c:pt idx="12">
                  <c:v>635000</c:v>
                </c:pt>
                <c:pt idx="13">
                  <c:v>121400</c:v>
                </c:pt>
                <c:pt idx="14">
                  <c:v>128000</c:v>
                </c:pt>
                <c:pt idx="15">
                  <c:v>639000</c:v>
                </c:pt>
                <c:pt idx="16">
                  <c:v>100000</c:v>
                </c:pt>
              </c:numCache>
            </c:numRef>
          </c:val>
        </c:ser>
        <c:ser>
          <c:idx val="4"/>
          <c:order val="1"/>
          <c:tx>
            <c:strRef>
              <c:f>'Data 2013+2014'!$F$4</c:f>
              <c:strCache>
                <c:ptCount val="1"/>
                <c:pt idx="0">
                  <c:v>Norway OTC Exchange listed</c:v>
                </c:pt>
              </c:strCache>
            </c:strRef>
          </c:tx>
          <c:spPr>
            <a:solidFill>
              <a:srgbClr val="4472C4"/>
            </a:solidFill>
            <a:ln w="25400">
              <a:noFill/>
            </a:ln>
          </c:spPr>
          <c:invertIfNegative val="0"/>
          <c:cat>
            <c:strRef>
              <c:f>'Data 2013+2014'!$A$5:$A$41</c:f>
              <c:strCache>
                <c:ptCount val="37"/>
                <c:pt idx="0">
                  <c:v>ALTERNA CAPITAL PARTNERS</c:v>
                </c:pt>
                <c:pt idx="1">
                  <c:v>ARDMORE/BLACKSTONE/DORIAN</c:v>
                </c:pt>
                <c:pt idx="2">
                  <c:v>COSTAMARE/YORK CAPITAL MGMT</c:v>
                </c:pt>
                <c:pt idx="3">
                  <c:v>DIAMOND S</c:v>
                </c:pt>
                <c:pt idx="4">
                  <c:v>DORIAN/KENSICO HOLDINGS</c:v>
                </c:pt>
                <c:pt idx="5">
                  <c:v>ELETSON/BLACKSTONE</c:v>
                </c:pt>
                <c:pt idx="6">
                  <c:v>ELIOT ASSET MANAGEMENT</c:v>
                </c:pt>
                <c:pt idx="7">
                  <c:v>NAVIG8/OAKTREE</c:v>
                </c:pt>
                <c:pt idx="8">
                  <c:v>NAVIG8/OAKTREE CAPITAL</c:v>
                </c:pt>
                <c:pt idx="9">
                  <c:v>NAVIGATOR/W ROSS</c:v>
                </c:pt>
                <c:pt idx="10">
                  <c:v>NORDIC/TRITON</c:v>
                </c:pt>
                <c:pt idx="11">
                  <c:v>OCEAN BULK/OAKTREE CAPITAL</c:v>
                </c:pt>
                <c:pt idx="12">
                  <c:v>RICKMERS/OAKTREE CAPITAL</c:v>
                </c:pt>
                <c:pt idx="13">
                  <c:v>SCHULTE/JP MORGAN</c:v>
                </c:pt>
                <c:pt idx="14">
                  <c:v>TUFTON OCEANIC</c:v>
                </c:pt>
                <c:pt idx="15">
                  <c:v>W ROSS</c:v>
                </c:pt>
                <c:pt idx="16">
                  <c:v>YORK CAPITAL</c:v>
                </c:pt>
                <c:pt idx="17">
                  <c:v>BALTIC TRADING</c:v>
                </c:pt>
                <c:pt idx="18">
                  <c:v>COSTAMARE</c:v>
                </c:pt>
                <c:pt idx="19">
                  <c:v>DHT</c:v>
                </c:pt>
                <c:pt idx="20">
                  <c:v>DIANA SHIPPING INC</c:v>
                </c:pt>
                <c:pt idx="21">
                  <c:v>EAGLE BULK SHIPPING</c:v>
                </c:pt>
                <c:pt idx="22">
                  <c:v>EUROSEAS</c:v>
                </c:pt>
                <c:pt idx="23">
                  <c:v>KNIGHTSBRIDGE TANKERS</c:v>
                </c:pt>
                <c:pt idx="24">
                  <c:v>NAVIOS MARITIME HOLDINGS</c:v>
                </c:pt>
                <c:pt idx="25">
                  <c:v>OCEANBULK</c:v>
                </c:pt>
                <c:pt idx="26">
                  <c:v>PARAGON SHIPPING</c:v>
                </c:pt>
                <c:pt idx="27">
                  <c:v>SAFE BULKERS</c:v>
                </c:pt>
                <c:pt idx="28">
                  <c:v>SCORPIO GROUP</c:v>
                </c:pt>
                <c:pt idx="29">
                  <c:v>SEASPAN</c:v>
                </c:pt>
                <c:pt idx="30">
                  <c:v>SHIP FINANCE INTERNATIONAL</c:v>
                </c:pt>
                <c:pt idx="31">
                  <c:v>TEEKAY CORP</c:v>
                </c:pt>
                <c:pt idx="32">
                  <c:v>TOP SHIPS</c:v>
                </c:pt>
                <c:pt idx="33">
                  <c:v>TSAKOS S&amp;T</c:v>
                </c:pt>
                <c:pt idx="34">
                  <c:v>FRONTLINE 2012</c:v>
                </c:pt>
                <c:pt idx="35">
                  <c:v>HAFNIA TANKERS</c:v>
                </c:pt>
                <c:pt idx="36">
                  <c:v>NAVIG8 SM</c:v>
                </c:pt>
              </c:strCache>
            </c:strRef>
          </c:cat>
          <c:val>
            <c:numRef>
              <c:f>'Data 2013+2014'!$F$5:$F$41</c:f>
              <c:numCache>
                <c:formatCode>General</c:formatCode>
                <c:ptCount val="37"/>
                <c:pt idx="34">
                  <c:v>5100000</c:v>
                </c:pt>
                <c:pt idx="35">
                  <c:v>536334</c:v>
                </c:pt>
                <c:pt idx="36">
                  <c:v>6299228</c:v>
                </c:pt>
              </c:numCache>
            </c:numRef>
          </c:val>
        </c:ser>
        <c:ser>
          <c:idx val="5"/>
          <c:order val="2"/>
          <c:tx>
            <c:strRef>
              <c:f>'Data 2013+2014'!$G$4</c:f>
              <c:strCache>
                <c:ptCount val="1"/>
                <c:pt idx="0">
                  <c:v>US listed </c:v>
                </c:pt>
              </c:strCache>
            </c:strRef>
          </c:tx>
          <c:spPr>
            <a:solidFill>
              <a:srgbClr val="70AD47"/>
            </a:solidFill>
            <a:ln w="25400">
              <a:noFill/>
            </a:ln>
          </c:spPr>
          <c:invertIfNegative val="0"/>
          <c:cat>
            <c:strRef>
              <c:f>'Data 2013+2014'!$A$5:$A$41</c:f>
              <c:strCache>
                <c:ptCount val="37"/>
                <c:pt idx="0">
                  <c:v>ALTERNA CAPITAL PARTNERS</c:v>
                </c:pt>
                <c:pt idx="1">
                  <c:v>ARDMORE/BLACKSTONE/DORIAN</c:v>
                </c:pt>
                <c:pt idx="2">
                  <c:v>COSTAMARE/YORK CAPITAL MGMT</c:v>
                </c:pt>
                <c:pt idx="3">
                  <c:v>DIAMOND S</c:v>
                </c:pt>
                <c:pt idx="4">
                  <c:v>DORIAN/KENSICO HOLDINGS</c:v>
                </c:pt>
                <c:pt idx="5">
                  <c:v>ELETSON/BLACKSTONE</c:v>
                </c:pt>
                <c:pt idx="6">
                  <c:v>ELIOT ASSET MANAGEMENT</c:v>
                </c:pt>
                <c:pt idx="7">
                  <c:v>NAVIG8/OAKTREE</c:v>
                </c:pt>
                <c:pt idx="8">
                  <c:v>NAVIG8/OAKTREE CAPITAL</c:v>
                </c:pt>
                <c:pt idx="9">
                  <c:v>NAVIGATOR/W ROSS</c:v>
                </c:pt>
                <c:pt idx="10">
                  <c:v>NORDIC/TRITON</c:v>
                </c:pt>
                <c:pt idx="11">
                  <c:v>OCEAN BULK/OAKTREE CAPITAL</c:v>
                </c:pt>
                <c:pt idx="12">
                  <c:v>RICKMERS/OAKTREE CAPITAL</c:v>
                </c:pt>
                <c:pt idx="13">
                  <c:v>SCHULTE/JP MORGAN</c:v>
                </c:pt>
                <c:pt idx="14">
                  <c:v>TUFTON OCEANIC</c:v>
                </c:pt>
                <c:pt idx="15">
                  <c:v>W ROSS</c:v>
                </c:pt>
                <c:pt idx="16">
                  <c:v>YORK CAPITAL</c:v>
                </c:pt>
                <c:pt idx="17">
                  <c:v>BALTIC TRADING</c:v>
                </c:pt>
                <c:pt idx="18">
                  <c:v>COSTAMARE</c:v>
                </c:pt>
                <c:pt idx="19">
                  <c:v>DHT</c:v>
                </c:pt>
                <c:pt idx="20">
                  <c:v>DIANA SHIPPING INC</c:v>
                </c:pt>
                <c:pt idx="21">
                  <c:v>EAGLE BULK SHIPPING</c:v>
                </c:pt>
                <c:pt idx="22">
                  <c:v>EUROSEAS</c:v>
                </c:pt>
                <c:pt idx="23">
                  <c:v>KNIGHTSBRIDGE TANKERS</c:v>
                </c:pt>
                <c:pt idx="24">
                  <c:v>NAVIOS MARITIME HOLDINGS</c:v>
                </c:pt>
                <c:pt idx="25">
                  <c:v>OCEANBULK</c:v>
                </c:pt>
                <c:pt idx="26">
                  <c:v>PARAGON SHIPPING</c:v>
                </c:pt>
                <c:pt idx="27">
                  <c:v>SAFE BULKERS</c:v>
                </c:pt>
                <c:pt idx="28">
                  <c:v>SCORPIO GROUP</c:v>
                </c:pt>
                <c:pt idx="29">
                  <c:v>SEASPAN</c:v>
                </c:pt>
                <c:pt idx="30">
                  <c:v>SHIP FINANCE INTERNATIONAL</c:v>
                </c:pt>
                <c:pt idx="31">
                  <c:v>TEEKAY CORP</c:v>
                </c:pt>
                <c:pt idx="32">
                  <c:v>TOP SHIPS</c:v>
                </c:pt>
                <c:pt idx="33">
                  <c:v>TSAKOS S&amp;T</c:v>
                </c:pt>
                <c:pt idx="34">
                  <c:v>FRONTLINE 2012</c:v>
                </c:pt>
                <c:pt idx="35">
                  <c:v>HAFNIA TANKERS</c:v>
                </c:pt>
                <c:pt idx="36">
                  <c:v>NAVIG8 SM</c:v>
                </c:pt>
              </c:strCache>
            </c:strRef>
          </c:cat>
          <c:val>
            <c:numRef>
              <c:f>'Data 2013+2014'!$G$5:$G$41</c:f>
              <c:numCache>
                <c:formatCode>General</c:formatCode>
                <c:ptCount val="37"/>
                <c:pt idx="17">
                  <c:v>256000</c:v>
                </c:pt>
                <c:pt idx="18">
                  <c:v>776315</c:v>
                </c:pt>
                <c:pt idx="19">
                  <c:v>1908000</c:v>
                </c:pt>
                <c:pt idx="20">
                  <c:v>494080</c:v>
                </c:pt>
                <c:pt idx="21">
                  <c:v>128000</c:v>
                </c:pt>
                <c:pt idx="22">
                  <c:v>128000</c:v>
                </c:pt>
                <c:pt idx="23">
                  <c:v>724024</c:v>
                </c:pt>
                <c:pt idx="24">
                  <c:v>204800</c:v>
                </c:pt>
                <c:pt idx="25">
                  <c:v>2737175</c:v>
                </c:pt>
                <c:pt idx="26">
                  <c:v>593922</c:v>
                </c:pt>
                <c:pt idx="27">
                  <c:v>554268</c:v>
                </c:pt>
                <c:pt idx="28">
                  <c:v>16347807</c:v>
                </c:pt>
                <c:pt idx="29">
                  <c:v>3705500</c:v>
                </c:pt>
                <c:pt idx="30">
                  <c:v>380000</c:v>
                </c:pt>
                <c:pt idx="31">
                  <c:v>1002000</c:v>
                </c:pt>
                <c:pt idx="32">
                  <c:v>266901</c:v>
                </c:pt>
                <c:pt idx="33">
                  <c:v>1026000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1"/>
        <c:overlap val="100"/>
        <c:axId val="134039424"/>
        <c:axId val="134040192"/>
      </c:barChart>
      <c:catAx>
        <c:axId val="134039424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8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fr-FR"/>
          </a:p>
        </c:txPr>
        <c:crossAx val="134040192"/>
        <c:crosses val="autoZero"/>
        <c:auto val="1"/>
        <c:lblAlgn val="ctr"/>
        <c:lblOffset val="100"/>
        <c:noMultiLvlLbl val="0"/>
      </c:catAx>
      <c:valAx>
        <c:axId val="134040192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minorGridlines>
          <c:spPr>
            <a:ln w="9525" cap="flat" cmpd="sng" algn="ctr">
              <a:solidFill>
                <a:schemeClr val="tx1">
                  <a:lumMod val="5000"/>
                  <a:lumOff val="95000"/>
                </a:schemeClr>
              </a:solidFill>
              <a:round/>
            </a:ln>
            <a:effectLst/>
          </c:spPr>
        </c:minorGridlines>
        <c:numFmt formatCode="#,##0" sourceLinked="0"/>
        <c:majorTickMark val="none"/>
        <c:minorTickMark val="none"/>
        <c:tickLblPos val="nextTo"/>
        <c:spPr>
          <a:ln w="6350">
            <a:noFill/>
          </a:ln>
        </c:spPr>
        <c:txPr>
          <a:bodyPr rot="-60000000" spcFirstLastPara="1" vertOverflow="ellipsis" vert="horz" wrap="square" anchor="ctr" anchorCtr="1"/>
          <a:lstStyle/>
          <a:p>
            <a:pPr>
              <a:defRPr sz="11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fr-FR"/>
          </a:p>
        </c:txPr>
        <c:crossAx val="134039424"/>
        <c:crosses val="autoZero"/>
        <c:crossBetween val="between"/>
      </c:valAx>
      <c:spPr>
        <a:noFill/>
        <a:ln w="25400">
          <a:noFill/>
        </a:ln>
      </c:spPr>
    </c:plotArea>
    <c:legend>
      <c:legendPos val="r"/>
      <c:layout>
        <c:manualLayout>
          <c:xMode val="edge"/>
          <c:yMode val="edge"/>
          <c:x val="0.33709016393442626"/>
          <c:y val="0.84772370486656201"/>
          <c:w val="0.54918032786885251"/>
          <c:h val="5.8084772370486655E-2"/>
        </c:manualLayout>
      </c:layout>
      <c:overlay val="0"/>
      <c:spPr>
        <a:solidFill>
          <a:schemeClr val="bg1"/>
        </a:solidFill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3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fr-FR"/>
        </a:p>
      </c:txPr>
    </c:legend>
    <c:plotVisOnly val="1"/>
    <c:dispBlanksAs val="gap"/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/>
      </a:pPr>
      <a:endParaRPr lang="fr-FR"/>
    </a:p>
  </c:txPr>
  <c:externalData r:id="rId1">
    <c:autoUpdate val="0"/>
  </c:externalData>
  <c:userShapes r:id="rId2"/>
</c:chartSpace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0.54147</cdr:x>
      <cdr:y>0.47773</cdr:y>
    </cdr:from>
    <cdr:to>
      <cdr:x>0.77881</cdr:x>
      <cdr:y>0.55626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4998507" y="2970037"/>
          <a:ext cx="2222500" cy="467431"/>
        </a:xfrm>
        <a:prstGeom xmlns:a="http://schemas.openxmlformats.org/drawingml/2006/main" prst="rect">
          <a:avLst/>
        </a:prstGeom>
        <a:solidFill xmlns:a="http://schemas.openxmlformats.org/drawingml/2006/main">
          <a:schemeClr val="bg1">
            <a:lumMod val="85000"/>
          </a:schemeClr>
        </a:solidFill>
      </cdr:spPr>
      <cdr:txBody>
        <a:bodyPr xmlns:a="http://schemas.openxmlformats.org/drawingml/2006/main" wrap="non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r>
            <a:rPr lang="fr-FR" sz="1100" b="1"/>
            <a:t>490 ships of 50m deadweight</a:t>
          </a:r>
          <a:br>
            <a:rPr lang="fr-FR" sz="1100" b="1"/>
          </a:br>
          <a:r>
            <a:rPr lang="fr-FR" sz="1100" b="1"/>
            <a:t>= 23% of orders placed 2013-2014</a:t>
          </a:r>
        </a:p>
      </cdr:txBody>
    </cdr:sp>
  </cdr:relSizeAnchor>
  <cdr:relSizeAnchor xmlns:cdr="http://schemas.openxmlformats.org/drawingml/2006/chartDrawing">
    <cdr:from>
      <cdr:x>0.1005</cdr:x>
      <cdr:y>0.94758</cdr:y>
    </cdr:from>
    <cdr:to>
      <cdr:x>0.20261</cdr:x>
      <cdr:y>1</cdr:y>
    </cdr:to>
    <cdr:sp macro="" textlink="">
      <cdr:nvSpPr>
        <cdr:cNvPr id="3" name="TextBox 1"/>
        <cdr:cNvSpPr txBox="1"/>
      </cdr:nvSpPr>
      <cdr:spPr>
        <a:xfrm xmlns:a="http://schemas.openxmlformats.org/drawingml/2006/main">
          <a:off x="906286" y="5767918"/>
          <a:ext cx="914400" cy="29986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fr-FR" sz="1100"/>
            <a:t>(dwt)</a:t>
          </a:r>
        </a:p>
      </cdr:txBody>
    </cdr:sp>
  </cdr:relSizeAnchor>
</c:userShape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1475" cy="4921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quarter" idx="1"/>
          </p:nvPr>
        </p:nvSpPr>
        <p:spPr>
          <a:xfrm>
            <a:off x="3805238" y="0"/>
            <a:ext cx="2911475" cy="4921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EA1E320-BCFF-494B-BE00-4171C31E4C21}" type="datetimeFigureOut">
              <a:rPr lang="fr-FR" smtClean="0"/>
              <a:t>29/06/2015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2"/>
          </p:nvPr>
        </p:nvSpPr>
        <p:spPr>
          <a:xfrm>
            <a:off x="0" y="9361488"/>
            <a:ext cx="2911475" cy="4921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3"/>
          </p:nvPr>
        </p:nvSpPr>
        <p:spPr>
          <a:xfrm>
            <a:off x="3805238" y="9361488"/>
            <a:ext cx="2911475" cy="4921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5A3C15C-AF03-43B8-BC86-BC1DEF30798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6592401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1263" cy="49276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05482" y="0"/>
            <a:ext cx="2911263" cy="49276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F349CE2-48EB-476D-A22B-5E19446F9F94}" type="datetimeFigureOut">
              <a:rPr lang="en-GB" smtClean="0"/>
              <a:t>29/06/2015</a:t>
            </a:fld>
            <a:endParaRPr lang="en-GB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895350" y="739775"/>
            <a:ext cx="4927600" cy="36957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Espace réservé des commentaires 4"/>
          <p:cNvSpPr>
            <a:spLocks noGrp="1"/>
          </p:cNvSpPr>
          <p:nvPr>
            <p:ph type="body" sz="quarter" idx="3"/>
          </p:nvPr>
        </p:nvSpPr>
        <p:spPr>
          <a:xfrm>
            <a:off x="671830" y="4681220"/>
            <a:ext cx="5374640" cy="443484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GB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9360730"/>
            <a:ext cx="2911263" cy="49276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05482" y="9360730"/>
            <a:ext cx="2911263" cy="49276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C59A93D-0889-4571-B0B1-EA3B4E02F6CD}" type="slidenum">
              <a:rPr lang="en-GB" smtClean="0"/>
              <a:t>‹N°›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9645342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 pitchFamily="34" charset="0"/>
              <a:buChar char="•"/>
            </a:pPr>
            <a:endParaRPr lang="fr-FR" baseline="0" dirty="0" smtClean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C59A93D-0889-4571-B0B1-EA3B4E02F6CD}" type="slidenum">
              <a:rPr lang="en-GB" smtClean="0"/>
              <a:t>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2401825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628650" lvl="1" indent="-171450">
              <a:buFont typeface="Arial" pitchFamily="34" charset="0"/>
              <a:buChar char="-"/>
            </a:pPr>
            <a:endParaRPr lang="fr-FR" noProof="0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C59A93D-0889-4571-B0B1-EA3B4E02F6CD}" type="slidenum">
              <a:rPr lang="en-GB" smtClean="0"/>
              <a:t>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785817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ounded Rectangle 15"/>
          <p:cNvSpPr/>
          <p:nvPr/>
        </p:nvSpPr>
        <p:spPr>
          <a:xfrm>
            <a:off x="228600" y="228600"/>
            <a:ext cx="8695944" cy="6035040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7" name="Group 9"/>
          <p:cNvGrpSpPr>
            <a:grpSpLocks noChangeAspect="1"/>
          </p:cNvGrpSpPr>
          <p:nvPr/>
        </p:nvGrpSpPr>
        <p:grpSpPr bwMode="hidden">
          <a:xfrm>
            <a:off x="211665" y="5353963"/>
            <a:ext cx="8723376" cy="1331580"/>
            <a:chOff x="-3905250" y="4294188"/>
            <a:chExt cx="13011150" cy="1892300"/>
          </a:xfrm>
        </p:grpSpPr>
        <p:sp>
          <p:nvSpPr>
            <p:cNvPr id="11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5" name="Freeform 10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600200"/>
            <a:ext cx="7772400" cy="1780108"/>
          </a:xfrm>
        </p:spPr>
        <p:txBody>
          <a:bodyPr anchor="b">
            <a:normAutofit/>
          </a:bodyPr>
          <a:lstStyle>
            <a:lvl1pPr>
              <a:defRPr sz="4400">
                <a:solidFill>
                  <a:srgbClr val="FFFFFF"/>
                </a:solidFill>
              </a:defRPr>
            </a:lvl1pPr>
          </a:lstStyle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556001"/>
            <a:ext cx="6400800" cy="1473200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smtClean="0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5163672" y="6250164"/>
            <a:ext cx="3786690" cy="365125"/>
          </a:xfrm>
          <a:prstGeom prst="rect">
            <a:avLst/>
          </a:prstGeom>
        </p:spPr>
        <p:txBody>
          <a:bodyPr/>
          <a:lstStyle/>
          <a:p>
            <a:fld id="{5D90AA5D-1E24-49B7-9459-3B7995954E4A}" type="datetimeFigureOut">
              <a:rPr lang="en-GB" smtClean="0"/>
              <a:t>29/06/2015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93638" y="6250164"/>
            <a:ext cx="3786691" cy="365125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3991088" y="6250163"/>
            <a:ext cx="1161826" cy="365125"/>
          </a:xfrm>
          <a:prstGeom prst="rect">
            <a:avLst/>
          </a:prstGeom>
        </p:spPr>
        <p:txBody>
          <a:bodyPr/>
          <a:lstStyle/>
          <a:p>
            <a:fld id="{3267CA0F-5F36-4D47-A667-4C3465A7697A}" type="slidenum">
              <a:rPr lang="en-GB" smtClean="0"/>
              <a:t>‹N°›</a:t>
            </a:fld>
            <a:endParaRPr lang="en-GB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5163672" y="6250164"/>
            <a:ext cx="3786690" cy="365125"/>
          </a:xfrm>
          <a:prstGeom prst="rect">
            <a:avLst/>
          </a:prstGeom>
        </p:spPr>
        <p:txBody>
          <a:bodyPr/>
          <a:lstStyle/>
          <a:p>
            <a:fld id="{5D90AA5D-1E24-49B7-9459-3B7995954E4A}" type="datetimeFigureOut">
              <a:rPr lang="en-GB" smtClean="0"/>
              <a:t>29/06/2015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93638" y="6250164"/>
            <a:ext cx="3786691" cy="365125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3991088" y="6250163"/>
            <a:ext cx="1161826" cy="365125"/>
          </a:xfrm>
          <a:prstGeom prst="rect">
            <a:avLst/>
          </a:prstGeom>
        </p:spPr>
        <p:txBody>
          <a:bodyPr/>
          <a:lstStyle/>
          <a:p>
            <a:fld id="{3267CA0F-5F36-4D47-A667-4C3465A7697A}" type="slidenum">
              <a:rPr lang="en-GB" smtClean="0"/>
              <a:t>‹N°›</a:t>
            </a:fld>
            <a:endParaRPr lang="en-GB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>
          <a:xfrm>
            <a:off x="228600" y="228600"/>
            <a:ext cx="8695944" cy="4736592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Freeform 14"/>
          <p:cNvSpPr>
            <a:spLocks/>
          </p:cNvSpPr>
          <p:nvPr/>
        </p:nvSpPr>
        <p:spPr bwMode="hidden">
          <a:xfrm>
            <a:off x="6047438" y="4203592"/>
            <a:ext cx="2876429" cy="714026"/>
          </a:xfrm>
          <a:custGeom>
            <a:avLst/>
            <a:gdLst/>
            <a:ahLst/>
            <a:cxnLst>
              <a:cxn ang="0">
                <a:pos x="2700" y="0"/>
              </a:cxn>
              <a:cxn ang="0">
                <a:pos x="2700" y="0"/>
              </a:cxn>
              <a:cxn ang="0">
                <a:pos x="2586" y="18"/>
              </a:cxn>
              <a:cxn ang="0">
                <a:pos x="2470" y="38"/>
              </a:cxn>
              <a:cxn ang="0">
                <a:pos x="2352" y="60"/>
              </a:cxn>
              <a:cxn ang="0">
                <a:pos x="2230" y="82"/>
              </a:cxn>
              <a:cxn ang="0">
                <a:pos x="2106" y="108"/>
              </a:cxn>
              <a:cxn ang="0">
                <a:pos x="1978" y="134"/>
              </a:cxn>
              <a:cxn ang="0">
                <a:pos x="1848" y="164"/>
              </a:cxn>
              <a:cxn ang="0">
                <a:pos x="1714" y="194"/>
              </a:cxn>
              <a:cxn ang="0">
                <a:pos x="1714" y="194"/>
              </a:cxn>
              <a:cxn ang="0">
                <a:pos x="1472" y="252"/>
              </a:cxn>
              <a:cxn ang="0">
                <a:pos x="1236" y="304"/>
              </a:cxn>
              <a:cxn ang="0">
                <a:pos x="1010" y="352"/>
              </a:cxn>
              <a:cxn ang="0">
                <a:pos x="792" y="398"/>
              </a:cxn>
              <a:cxn ang="0">
                <a:pos x="584" y="438"/>
              </a:cxn>
              <a:cxn ang="0">
                <a:pos x="382" y="474"/>
              </a:cxn>
              <a:cxn ang="0">
                <a:pos x="188" y="508"/>
              </a:cxn>
              <a:cxn ang="0">
                <a:pos x="0" y="538"/>
              </a:cxn>
              <a:cxn ang="0">
                <a:pos x="0" y="538"/>
              </a:cxn>
              <a:cxn ang="0">
                <a:pos x="130" y="556"/>
              </a:cxn>
              <a:cxn ang="0">
                <a:pos x="254" y="572"/>
              </a:cxn>
              <a:cxn ang="0">
                <a:pos x="374" y="586"/>
              </a:cxn>
              <a:cxn ang="0">
                <a:pos x="492" y="598"/>
              </a:cxn>
              <a:cxn ang="0">
                <a:pos x="606" y="610"/>
              </a:cxn>
              <a:cxn ang="0">
                <a:pos x="716" y="618"/>
              </a:cxn>
              <a:cxn ang="0">
                <a:pos x="822" y="626"/>
              </a:cxn>
              <a:cxn ang="0">
                <a:pos x="926" y="632"/>
              </a:cxn>
              <a:cxn ang="0">
                <a:pos x="1028" y="636"/>
              </a:cxn>
              <a:cxn ang="0">
                <a:pos x="1126" y="638"/>
              </a:cxn>
              <a:cxn ang="0">
                <a:pos x="1220" y="640"/>
              </a:cxn>
              <a:cxn ang="0">
                <a:pos x="1312" y="640"/>
              </a:cxn>
              <a:cxn ang="0">
                <a:pos x="1402" y="638"/>
              </a:cxn>
              <a:cxn ang="0">
                <a:pos x="1490" y="636"/>
              </a:cxn>
              <a:cxn ang="0">
                <a:pos x="1574" y="632"/>
              </a:cxn>
              <a:cxn ang="0">
                <a:pos x="1656" y="626"/>
              </a:cxn>
              <a:cxn ang="0">
                <a:pos x="1734" y="620"/>
              </a:cxn>
              <a:cxn ang="0">
                <a:pos x="1812" y="612"/>
              </a:cxn>
              <a:cxn ang="0">
                <a:pos x="1886" y="602"/>
              </a:cxn>
              <a:cxn ang="0">
                <a:pos x="1960" y="592"/>
              </a:cxn>
              <a:cxn ang="0">
                <a:pos x="2030" y="580"/>
              </a:cxn>
              <a:cxn ang="0">
                <a:pos x="2100" y="568"/>
              </a:cxn>
              <a:cxn ang="0">
                <a:pos x="2166" y="554"/>
              </a:cxn>
              <a:cxn ang="0">
                <a:pos x="2232" y="540"/>
              </a:cxn>
              <a:cxn ang="0">
                <a:pos x="2296" y="524"/>
              </a:cxn>
              <a:cxn ang="0">
                <a:pos x="2358" y="508"/>
              </a:cxn>
              <a:cxn ang="0">
                <a:pos x="2418" y="490"/>
              </a:cxn>
              <a:cxn ang="0">
                <a:pos x="2478" y="472"/>
              </a:cxn>
              <a:cxn ang="0">
                <a:pos x="2592" y="432"/>
              </a:cxn>
              <a:cxn ang="0">
                <a:pos x="2702" y="390"/>
              </a:cxn>
              <a:cxn ang="0">
                <a:pos x="2702" y="390"/>
              </a:cxn>
              <a:cxn ang="0">
                <a:pos x="2706" y="388"/>
              </a:cxn>
              <a:cxn ang="0">
                <a:pos x="2706" y="388"/>
              </a:cxn>
              <a:cxn ang="0">
                <a:pos x="2706" y="0"/>
              </a:cxn>
              <a:cxn ang="0">
                <a:pos x="2706" y="0"/>
              </a:cxn>
              <a:cxn ang="0">
                <a:pos x="2700" y="0"/>
              </a:cxn>
              <a:cxn ang="0">
                <a:pos x="2700" y="0"/>
              </a:cxn>
            </a:cxnLst>
            <a:rect l="0" t="0" r="r" b="b"/>
            <a:pathLst>
              <a:path w="2706" h="640">
                <a:moveTo>
                  <a:pt x="2700" y="0"/>
                </a:moveTo>
                <a:lnTo>
                  <a:pt x="2700" y="0"/>
                </a:lnTo>
                <a:lnTo>
                  <a:pt x="2586" y="18"/>
                </a:lnTo>
                <a:lnTo>
                  <a:pt x="2470" y="38"/>
                </a:lnTo>
                <a:lnTo>
                  <a:pt x="2352" y="60"/>
                </a:lnTo>
                <a:lnTo>
                  <a:pt x="2230" y="82"/>
                </a:lnTo>
                <a:lnTo>
                  <a:pt x="2106" y="108"/>
                </a:lnTo>
                <a:lnTo>
                  <a:pt x="1978" y="134"/>
                </a:lnTo>
                <a:lnTo>
                  <a:pt x="1848" y="164"/>
                </a:lnTo>
                <a:lnTo>
                  <a:pt x="1714" y="194"/>
                </a:lnTo>
                <a:lnTo>
                  <a:pt x="1714" y="194"/>
                </a:lnTo>
                <a:lnTo>
                  <a:pt x="1472" y="252"/>
                </a:lnTo>
                <a:lnTo>
                  <a:pt x="1236" y="304"/>
                </a:lnTo>
                <a:lnTo>
                  <a:pt x="1010" y="352"/>
                </a:lnTo>
                <a:lnTo>
                  <a:pt x="792" y="398"/>
                </a:lnTo>
                <a:lnTo>
                  <a:pt x="584" y="438"/>
                </a:lnTo>
                <a:lnTo>
                  <a:pt x="382" y="474"/>
                </a:lnTo>
                <a:lnTo>
                  <a:pt x="188" y="508"/>
                </a:lnTo>
                <a:lnTo>
                  <a:pt x="0" y="538"/>
                </a:lnTo>
                <a:lnTo>
                  <a:pt x="0" y="538"/>
                </a:lnTo>
                <a:lnTo>
                  <a:pt x="130" y="556"/>
                </a:lnTo>
                <a:lnTo>
                  <a:pt x="254" y="572"/>
                </a:lnTo>
                <a:lnTo>
                  <a:pt x="374" y="586"/>
                </a:lnTo>
                <a:lnTo>
                  <a:pt x="492" y="598"/>
                </a:lnTo>
                <a:lnTo>
                  <a:pt x="606" y="610"/>
                </a:lnTo>
                <a:lnTo>
                  <a:pt x="716" y="618"/>
                </a:lnTo>
                <a:lnTo>
                  <a:pt x="822" y="626"/>
                </a:lnTo>
                <a:lnTo>
                  <a:pt x="926" y="632"/>
                </a:lnTo>
                <a:lnTo>
                  <a:pt x="1028" y="636"/>
                </a:lnTo>
                <a:lnTo>
                  <a:pt x="1126" y="638"/>
                </a:lnTo>
                <a:lnTo>
                  <a:pt x="1220" y="640"/>
                </a:lnTo>
                <a:lnTo>
                  <a:pt x="1312" y="640"/>
                </a:lnTo>
                <a:lnTo>
                  <a:pt x="1402" y="638"/>
                </a:lnTo>
                <a:lnTo>
                  <a:pt x="1490" y="636"/>
                </a:lnTo>
                <a:lnTo>
                  <a:pt x="1574" y="632"/>
                </a:lnTo>
                <a:lnTo>
                  <a:pt x="1656" y="626"/>
                </a:lnTo>
                <a:lnTo>
                  <a:pt x="1734" y="620"/>
                </a:lnTo>
                <a:lnTo>
                  <a:pt x="1812" y="612"/>
                </a:lnTo>
                <a:lnTo>
                  <a:pt x="1886" y="602"/>
                </a:lnTo>
                <a:lnTo>
                  <a:pt x="1960" y="592"/>
                </a:lnTo>
                <a:lnTo>
                  <a:pt x="2030" y="580"/>
                </a:lnTo>
                <a:lnTo>
                  <a:pt x="2100" y="568"/>
                </a:lnTo>
                <a:lnTo>
                  <a:pt x="2166" y="554"/>
                </a:lnTo>
                <a:lnTo>
                  <a:pt x="2232" y="540"/>
                </a:lnTo>
                <a:lnTo>
                  <a:pt x="2296" y="524"/>
                </a:lnTo>
                <a:lnTo>
                  <a:pt x="2358" y="508"/>
                </a:lnTo>
                <a:lnTo>
                  <a:pt x="2418" y="490"/>
                </a:lnTo>
                <a:lnTo>
                  <a:pt x="2478" y="472"/>
                </a:lnTo>
                <a:lnTo>
                  <a:pt x="2592" y="432"/>
                </a:lnTo>
                <a:lnTo>
                  <a:pt x="2702" y="390"/>
                </a:lnTo>
                <a:lnTo>
                  <a:pt x="2702" y="390"/>
                </a:lnTo>
                <a:lnTo>
                  <a:pt x="2706" y="388"/>
                </a:lnTo>
                <a:lnTo>
                  <a:pt x="2706" y="388"/>
                </a:lnTo>
                <a:lnTo>
                  <a:pt x="2706" y="0"/>
                </a:lnTo>
                <a:lnTo>
                  <a:pt x="2706" y="0"/>
                </a:lnTo>
                <a:lnTo>
                  <a:pt x="2700" y="0"/>
                </a:lnTo>
                <a:lnTo>
                  <a:pt x="2700" y="0"/>
                </a:lnTo>
                <a:close/>
              </a:path>
            </a:pathLst>
          </a:custGeom>
          <a:solidFill>
            <a:schemeClr val="bg2">
              <a:alpha val="29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" name="Freeform 18"/>
          <p:cNvSpPr>
            <a:spLocks/>
          </p:cNvSpPr>
          <p:nvPr/>
        </p:nvSpPr>
        <p:spPr bwMode="hidden">
          <a:xfrm>
            <a:off x="2619320" y="4075290"/>
            <a:ext cx="5544515" cy="850138"/>
          </a:xfrm>
          <a:custGeom>
            <a:avLst/>
            <a:gdLst/>
            <a:ahLst/>
            <a:cxnLst>
              <a:cxn ang="0">
                <a:pos x="5216" y="714"/>
              </a:cxn>
              <a:cxn ang="0">
                <a:pos x="4984" y="686"/>
              </a:cxn>
              <a:cxn ang="0">
                <a:pos x="4478" y="610"/>
              </a:cxn>
              <a:cxn ang="0">
                <a:pos x="3914" y="508"/>
              </a:cxn>
              <a:cxn ang="0">
                <a:pos x="3286" y="374"/>
              </a:cxn>
              <a:cxn ang="0">
                <a:pos x="2946" y="296"/>
              </a:cxn>
              <a:cxn ang="0">
                <a:pos x="2682" y="236"/>
              </a:cxn>
              <a:cxn ang="0">
                <a:pos x="2430" y="184"/>
              </a:cxn>
              <a:cxn ang="0">
                <a:pos x="2190" y="140"/>
              </a:cxn>
              <a:cxn ang="0">
                <a:pos x="1960" y="102"/>
              </a:cxn>
              <a:cxn ang="0">
                <a:pos x="1740" y="72"/>
              </a:cxn>
              <a:cxn ang="0">
                <a:pos x="1334" y="28"/>
              </a:cxn>
              <a:cxn ang="0">
                <a:pos x="970" y="4"/>
              </a:cxn>
              <a:cxn ang="0">
                <a:pos x="644" y="0"/>
              </a:cxn>
              <a:cxn ang="0">
                <a:pos x="358" y="10"/>
              </a:cxn>
              <a:cxn ang="0">
                <a:pos x="110" y="32"/>
              </a:cxn>
              <a:cxn ang="0">
                <a:pos x="0" y="48"/>
              </a:cxn>
              <a:cxn ang="0">
                <a:pos x="314" y="86"/>
              </a:cxn>
              <a:cxn ang="0">
                <a:pos x="652" y="140"/>
              </a:cxn>
              <a:cxn ang="0">
                <a:pos x="1014" y="210"/>
              </a:cxn>
              <a:cxn ang="0">
                <a:pos x="1402" y="296"/>
              </a:cxn>
              <a:cxn ang="0">
                <a:pos x="1756" y="378"/>
              </a:cxn>
              <a:cxn ang="0">
                <a:pos x="2408" y="516"/>
              </a:cxn>
              <a:cxn ang="0">
                <a:pos x="2708" y="572"/>
              </a:cxn>
              <a:cxn ang="0">
                <a:pos x="2992" y="620"/>
              </a:cxn>
              <a:cxn ang="0">
                <a:pos x="3260" y="662"/>
              </a:cxn>
              <a:cxn ang="0">
                <a:pos x="3512" y="694"/>
              </a:cxn>
              <a:cxn ang="0">
                <a:pos x="3750" y="722"/>
              </a:cxn>
              <a:cxn ang="0">
                <a:pos x="3974" y="740"/>
              </a:cxn>
              <a:cxn ang="0">
                <a:pos x="4184" y="754"/>
              </a:cxn>
              <a:cxn ang="0">
                <a:pos x="4384" y="762"/>
              </a:cxn>
              <a:cxn ang="0">
                <a:pos x="4570" y="762"/>
              </a:cxn>
              <a:cxn ang="0">
                <a:pos x="4746" y="758"/>
              </a:cxn>
              <a:cxn ang="0">
                <a:pos x="4912" y="748"/>
              </a:cxn>
              <a:cxn ang="0">
                <a:pos x="5068" y="732"/>
              </a:cxn>
              <a:cxn ang="0">
                <a:pos x="5216" y="714"/>
              </a:cxn>
            </a:cxnLst>
            <a:rect l="0" t="0" r="r" b="b"/>
            <a:pathLst>
              <a:path w="5216" h="762">
                <a:moveTo>
                  <a:pt x="5216" y="714"/>
                </a:moveTo>
                <a:lnTo>
                  <a:pt x="5216" y="714"/>
                </a:lnTo>
                <a:lnTo>
                  <a:pt x="5102" y="700"/>
                </a:lnTo>
                <a:lnTo>
                  <a:pt x="4984" y="686"/>
                </a:lnTo>
                <a:lnTo>
                  <a:pt x="4738" y="652"/>
                </a:lnTo>
                <a:lnTo>
                  <a:pt x="4478" y="610"/>
                </a:lnTo>
                <a:lnTo>
                  <a:pt x="4204" y="564"/>
                </a:lnTo>
                <a:lnTo>
                  <a:pt x="3914" y="508"/>
                </a:lnTo>
                <a:lnTo>
                  <a:pt x="3608" y="446"/>
                </a:lnTo>
                <a:lnTo>
                  <a:pt x="3286" y="374"/>
                </a:lnTo>
                <a:lnTo>
                  <a:pt x="2946" y="296"/>
                </a:lnTo>
                <a:lnTo>
                  <a:pt x="2946" y="296"/>
                </a:lnTo>
                <a:lnTo>
                  <a:pt x="2812" y="266"/>
                </a:lnTo>
                <a:lnTo>
                  <a:pt x="2682" y="236"/>
                </a:lnTo>
                <a:lnTo>
                  <a:pt x="2556" y="210"/>
                </a:lnTo>
                <a:lnTo>
                  <a:pt x="2430" y="184"/>
                </a:lnTo>
                <a:lnTo>
                  <a:pt x="2308" y="162"/>
                </a:lnTo>
                <a:lnTo>
                  <a:pt x="2190" y="140"/>
                </a:lnTo>
                <a:lnTo>
                  <a:pt x="2074" y="120"/>
                </a:lnTo>
                <a:lnTo>
                  <a:pt x="1960" y="102"/>
                </a:lnTo>
                <a:lnTo>
                  <a:pt x="1850" y="86"/>
                </a:lnTo>
                <a:lnTo>
                  <a:pt x="1740" y="72"/>
                </a:lnTo>
                <a:lnTo>
                  <a:pt x="1532" y="46"/>
                </a:lnTo>
                <a:lnTo>
                  <a:pt x="1334" y="28"/>
                </a:lnTo>
                <a:lnTo>
                  <a:pt x="1148" y="14"/>
                </a:lnTo>
                <a:lnTo>
                  <a:pt x="970" y="4"/>
                </a:lnTo>
                <a:lnTo>
                  <a:pt x="802" y="0"/>
                </a:lnTo>
                <a:lnTo>
                  <a:pt x="644" y="0"/>
                </a:lnTo>
                <a:lnTo>
                  <a:pt x="496" y="4"/>
                </a:lnTo>
                <a:lnTo>
                  <a:pt x="358" y="10"/>
                </a:lnTo>
                <a:lnTo>
                  <a:pt x="230" y="20"/>
                </a:lnTo>
                <a:lnTo>
                  <a:pt x="110" y="32"/>
                </a:lnTo>
                <a:lnTo>
                  <a:pt x="0" y="48"/>
                </a:lnTo>
                <a:lnTo>
                  <a:pt x="0" y="48"/>
                </a:lnTo>
                <a:lnTo>
                  <a:pt x="154" y="66"/>
                </a:lnTo>
                <a:lnTo>
                  <a:pt x="314" y="86"/>
                </a:lnTo>
                <a:lnTo>
                  <a:pt x="480" y="112"/>
                </a:lnTo>
                <a:lnTo>
                  <a:pt x="652" y="140"/>
                </a:lnTo>
                <a:lnTo>
                  <a:pt x="830" y="174"/>
                </a:lnTo>
                <a:lnTo>
                  <a:pt x="1014" y="210"/>
                </a:lnTo>
                <a:lnTo>
                  <a:pt x="1206" y="250"/>
                </a:lnTo>
                <a:lnTo>
                  <a:pt x="1402" y="296"/>
                </a:lnTo>
                <a:lnTo>
                  <a:pt x="1402" y="296"/>
                </a:lnTo>
                <a:lnTo>
                  <a:pt x="1756" y="378"/>
                </a:lnTo>
                <a:lnTo>
                  <a:pt x="2092" y="450"/>
                </a:lnTo>
                <a:lnTo>
                  <a:pt x="2408" y="516"/>
                </a:lnTo>
                <a:lnTo>
                  <a:pt x="2562" y="544"/>
                </a:lnTo>
                <a:lnTo>
                  <a:pt x="2708" y="572"/>
                </a:lnTo>
                <a:lnTo>
                  <a:pt x="2852" y="598"/>
                </a:lnTo>
                <a:lnTo>
                  <a:pt x="2992" y="620"/>
                </a:lnTo>
                <a:lnTo>
                  <a:pt x="3128" y="642"/>
                </a:lnTo>
                <a:lnTo>
                  <a:pt x="3260" y="662"/>
                </a:lnTo>
                <a:lnTo>
                  <a:pt x="3388" y="678"/>
                </a:lnTo>
                <a:lnTo>
                  <a:pt x="3512" y="694"/>
                </a:lnTo>
                <a:lnTo>
                  <a:pt x="3632" y="708"/>
                </a:lnTo>
                <a:lnTo>
                  <a:pt x="3750" y="722"/>
                </a:lnTo>
                <a:lnTo>
                  <a:pt x="3864" y="732"/>
                </a:lnTo>
                <a:lnTo>
                  <a:pt x="3974" y="740"/>
                </a:lnTo>
                <a:lnTo>
                  <a:pt x="4080" y="748"/>
                </a:lnTo>
                <a:lnTo>
                  <a:pt x="4184" y="754"/>
                </a:lnTo>
                <a:lnTo>
                  <a:pt x="4286" y="758"/>
                </a:lnTo>
                <a:lnTo>
                  <a:pt x="4384" y="762"/>
                </a:lnTo>
                <a:lnTo>
                  <a:pt x="4478" y="762"/>
                </a:lnTo>
                <a:lnTo>
                  <a:pt x="4570" y="762"/>
                </a:lnTo>
                <a:lnTo>
                  <a:pt x="4660" y="760"/>
                </a:lnTo>
                <a:lnTo>
                  <a:pt x="4746" y="758"/>
                </a:lnTo>
                <a:lnTo>
                  <a:pt x="4830" y="754"/>
                </a:lnTo>
                <a:lnTo>
                  <a:pt x="4912" y="748"/>
                </a:lnTo>
                <a:lnTo>
                  <a:pt x="4992" y="740"/>
                </a:lnTo>
                <a:lnTo>
                  <a:pt x="5068" y="732"/>
                </a:lnTo>
                <a:lnTo>
                  <a:pt x="5144" y="724"/>
                </a:lnTo>
                <a:lnTo>
                  <a:pt x="5216" y="714"/>
                </a:lnTo>
                <a:lnTo>
                  <a:pt x="5216" y="714"/>
                </a:lnTo>
                <a:close/>
              </a:path>
            </a:pathLst>
          </a:custGeom>
          <a:solidFill>
            <a:schemeClr val="bg2">
              <a:alpha val="40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" name="Freeform 22"/>
          <p:cNvSpPr>
            <a:spLocks/>
          </p:cNvSpPr>
          <p:nvPr/>
        </p:nvSpPr>
        <p:spPr bwMode="hidden">
          <a:xfrm>
            <a:off x="2828728" y="4087562"/>
            <a:ext cx="5467980" cy="774272"/>
          </a:xfrm>
          <a:custGeom>
            <a:avLst/>
            <a:gdLst/>
            <a:ahLst/>
            <a:cxnLst>
              <a:cxn ang="0">
                <a:pos x="0" y="70"/>
              </a:cxn>
              <a:cxn ang="0">
                <a:pos x="0" y="70"/>
              </a:cxn>
              <a:cxn ang="0">
                <a:pos x="18" y="66"/>
              </a:cxn>
              <a:cxn ang="0">
                <a:pos x="72" y="56"/>
              </a:cxn>
              <a:cxn ang="0">
                <a:pos x="164" y="42"/>
              </a:cxn>
              <a:cxn ang="0">
                <a:pos x="224" y="34"/>
              </a:cxn>
              <a:cxn ang="0">
                <a:pos x="294" y="26"/>
              </a:cxn>
              <a:cxn ang="0">
                <a:pos x="372" y="20"/>
              </a:cxn>
              <a:cxn ang="0">
                <a:pos x="462" y="14"/>
              </a:cxn>
              <a:cxn ang="0">
                <a:pos x="560" y="8"/>
              </a:cxn>
              <a:cxn ang="0">
                <a:pos x="670" y="4"/>
              </a:cxn>
              <a:cxn ang="0">
                <a:pos x="790" y="2"/>
              </a:cxn>
              <a:cxn ang="0">
                <a:pos x="920" y="0"/>
              </a:cxn>
              <a:cxn ang="0">
                <a:pos x="1060" y="2"/>
              </a:cxn>
              <a:cxn ang="0">
                <a:pos x="1210" y="6"/>
              </a:cxn>
              <a:cxn ang="0">
                <a:pos x="1372" y="14"/>
              </a:cxn>
              <a:cxn ang="0">
                <a:pos x="1544" y="24"/>
              </a:cxn>
              <a:cxn ang="0">
                <a:pos x="1726" y="40"/>
              </a:cxn>
              <a:cxn ang="0">
                <a:pos x="1920" y="58"/>
              </a:cxn>
              <a:cxn ang="0">
                <a:pos x="2126" y="80"/>
              </a:cxn>
              <a:cxn ang="0">
                <a:pos x="2342" y="106"/>
              </a:cxn>
              <a:cxn ang="0">
                <a:pos x="2570" y="138"/>
              </a:cxn>
              <a:cxn ang="0">
                <a:pos x="2808" y="174"/>
              </a:cxn>
              <a:cxn ang="0">
                <a:pos x="3058" y="216"/>
              </a:cxn>
              <a:cxn ang="0">
                <a:pos x="3320" y="266"/>
              </a:cxn>
              <a:cxn ang="0">
                <a:pos x="3594" y="320"/>
              </a:cxn>
              <a:cxn ang="0">
                <a:pos x="3880" y="380"/>
              </a:cxn>
              <a:cxn ang="0">
                <a:pos x="4178" y="448"/>
              </a:cxn>
              <a:cxn ang="0">
                <a:pos x="4488" y="522"/>
              </a:cxn>
              <a:cxn ang="0">
                <a:pos x="4810" y="604"/>
              </a:cxn>
              <a:cxn ang="0">
                <a:pos x="5144" y="694"/>
              </a:cxn>
            </a:cxnLst>
            <a:rect l="0" t="0" r="r" b="b"/>
            <a:pathLst>
              <a:path w="5144" h="694">
                <a:moveTo>
                  <a:pt x="0" y="70"/>
                </a:moveTo>
                <a:lnTo>
                  <a:pt x="0" y="70"/>
                </a:lnTo>
                <a:lnTo>
                  <a:pt x="18" y="66"/>
                </a:lnTo>
                <a:lnTo>
                  <a:pt x="72" y="56"/>
                </a:lnTo>
                <a:lnTo>
                  <a:pt x="164" y="42"/>
                </a:lnTo>
                <a:lnTo>
                  <a:pt x="224" y="34"/>
                </a:lnTo>
                <a:lnTo>
                  <a:pt x="294" y="26"/>
                </a:lnTo>
                <a:lnTo>
                  <a:pt x="372" y="20"/>
                </a:lnTo>
                <a:lnTo>
                  <a:pt x="462" y="14"/>
                </a:lnTo>
                <a:lnTo>
                  <a:pt x="560" y="8"/>
                </a:lnTo>
                <a:lnTo>
                  <a:pt x="670" y="4"/>
                </a:lnTo>
                <a:lnTo>
                  <a:pt x="790" y="2"/>
                </a:lnTo>
                <a:lnTo>
                  <a:pt x="920" y="0"/>
                </a:lnTo>
                <a:lnTo>
                  <a:pt x="1060" y="2"/>
                </a:lnTo>
                <a:lnTo>
                  <a:pt x="1210" y="6"/>
                </a:lnTo>
                <a:lnTo>
                  <a:pt x="1372" y="14"/>
                </a:lnTo>
                <a:lnTo>
                  <a:pt x="1544" y="24"/>
                </a:lnTo>
                <a:lnTo>
                  <a:pt x="1726" y="40"/>
                </a:lnTo>
                <a:lnTo>
                  <a:pt x="1920" y="58"/>
                </a:lnTo>
                <a:lnTo>
                  <a:pt x="2126" y="80"/>
                </a:lnTo>
                <a:lnTo>
                  <a:pt x="2342" y="106"/>
                </a:lnTo>
                <a:lnTo>
                  <a:pt x="2570" y="138"/>
                </a:lnTo>
                <a:lnTo>
                  <a:pt x="2808" y="174"/>
                </a:lnTo>
                <a:lnTo>
                  <a:pt x="3058" y="216"/>
                </a:lnTo>
                <a:lnTo>
                  <a:pt x="3320" y="266"/>
                </a:lnTo>
                <a:lnTo>
                  <a:pt x="3594" y="320"/>
                </a:lnTo>
                <a:lnTo>
                  <a:pt x="3880" y="380"/>
                </a:lnTo>
                <a:lnTo>
                  <a:pt x="4178" y="448"/>
                </a:lnTo>
                <a:lnTo>
                  <a:pt x="4488" y="522"/>
                </a:lnTo>
                <a:lnTo>
                  <a:pt x="4810" y="604"/>
                </a:lnTo>
                <a:lnTo>
                  <a:pt x="5144" y="694"/>
                </a:lnTo>
              </a:path>
            </a:pathLst>
          </a:custGeom>
          <a:noFill/>
          <a:ln w="12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" name="Freeform 26"/>
          <p:cNvSpPr>
            <a:spLocks/>
          </p:cNvSpPr>
          <p:nvPr/>
        </p:nvSpPr>
        <p:spPr bwMode="hidden">
          <a:xfrm>
            <a:off x="5609489" y="4074174"/>
            <a:ext cx="3308000" cy="651549"/>
          </a:xfrm>
          <a:custGeom>
            <a:avLst/>
            <a:gdLst/>
            <a:ahLst/>
            <a:cxnLst>
              <a:cxn ang="0">
                <a:pos x="0" y="584"/>
              </a:cxn>
              <a:cxn ang="0">
                <a:pos x="0" y="584"/>
              </a:cxn>
              <a:cxn ang="0">
                <a:pos x="90" y="560"/>
              </a:cxn>
              <a:cxn ang="0">
                <a:pos x="336" y="498"/>
              </a:cxn>
              <a:cxn ang="0">
                <a:pos x="506" y="456"/>
              </a:cxn>
              <a:cxn ang="0">
                <a:pos x="702" y="410"/>
              </a:cxn>
              <a:cxn ang="0">
                <a:pos x="920" y="360"/>
              </a:cxn>
              <a:cxn ang="0">
                <a:pos x="1154" y="306"/>
              </a:cxn>
              <a:cxn ang="0">
                <a:pos x="1402" y="254"/>
              </a:cxn>
              <a:cxn ang="0">
                <a:pos x="1656" y="202"/>
              </a:cxn>
              <a:cxn ang="0">
                <a:pos x="1916" y="154"/>
              </a:cxn>
              <a:cxn ang="0">
                <a:pos x="2174" y="108"/>
              </a:cxn>
              <a:cxn ang="0">
                <a:pos x="2302" y="88"/>
              </a:cxn>
              <a:cxn ang="0">
                <a:pos x="2426" y="68"/>
              </a:cxn>
              <a:cxn ang="0">
                <a:pos x="2550" y="52"/>
              </a:cxn>
              <a:cxn ang="0">
                <a:pos x="2670" y="36"/>
              </a:cxn>
              <a:cxn ang="0">
                <a:pos x="2788" y="24"/>
              </a:cxn>
              <a:cxn ang="0">
                <a:pos x="2900" y="14"/>
              </a:cxn>
              <a:cxn ang="0">
                <a:pos x="3008" y="6"/>
              </a:cxn>
              <a:cxn ang="0">
                <a:pos x="3112" y="0"/>
              </a:cxn>
            </a:cxnLst>
            <a:rect l="0" t="0" r="r" b="b"/>
            <a:pathLst>
              <a:path w="3112" h="584">
                <a:moveTo>
                  <a:pt x="0" y="584"/>
                </a:moveTo>
                <a:lnTo>
                  <a:pt x="0" y="584"/>
                </a:lnTo>
                <a:lnTo>
                  <a:pt x="90" y="560"/>
                </a:lnTo>
                <a:lnTo>
                  <a:pt x="336" y="498"/>
                </a:lnTo>
                <a:lnTo>
                  <a:pt x="506" y="456"/>
                </a:lnTo>
                <a:lnTo>
                  <a:pt x="702" y="410"/>
                </a:lnTo>
                <a:lnTo>
                  <a:pt x="920" y="360"/>
                </a:lnTo>
                <a:lnTo>
                  <a:pt x="1154" y="306"/>
                </a:lnTo>
                <a:lnTo>
                  <a:pt x="1402" y="254"/>
                </a:lnTo>
                <a:lnTo>
                  <a:pt x="1656" y="202"/>
                </a:lnTo>
                <a:lnTo>
                  <a:pt x="1916" y="154"/>
                </a:lnTo>
                <a:lnTo>
                  <a:pt x="2174" y="108"/>
                </a:lnTo>
                <a:lnTo>
                  <a:pt x="2302" y="88"/>
                </a:lnTo>
                <a:lnTo>
                  <a:pt x="2426" y="68"/>
                </a:lnTo>
                <a:lnTo>
                  <a:pt x="2550" y="52"/>
                </a:lnTo>
                <a:lnTo>
                  <a:pt x="2670" y="36"/>
                </a:lnTo>
                <a:lnTo>
                  <a:pt x="2788" y="24"/>
                </a:lnTo>
                <a:lnTo>
                  <a:pt x="2900" y="14"/>
                </a:lnTo>
                <a:lnTo>
                  <a:pt x="3008" y="6"/>
                </a:lnTo>
                <a:lnTo>
                  <a:pt x="3112" y="0"/>
                </a:lnTo>
              </a:path>
            </a:pathLst>
          </a:custGeom>
          <a:noFill/>
          <a:ln w="12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 useBgFill="1">
        <p:nvSpPr>
          <p:cNvPr id="13" name="Freeform 10"/>
          <p:cNvSpPr>
            <a:spLocks/>
          </p:cNvSpPr>
          <p:nvPr/>
        </p:nvSpPr>
        <p:spPr bwMode="hidden">
          <a:xfrm>
            <a:off x="211665" y="4058555"/>
            <a:ext cx="8723376" cy="1329874"/>
          </a:xfrm>
          <a:custGeom>
            <a:avLst/>
            <a:gdLst/>
            <a:ahLst/>
            <a:cxnLst>
              <a:cxn ang="0">
                <a:pos x="8192" y="512"/>
              </a:cxn>
              <a:cxn ang="0">
                <a:pos x="8040" y="570"/>
              </a:cxn>
              <a:cxn ang="0">
                <a:pos x="7878" y="620"/>
              </a:cxn>
              <a:cxn ang="0">
                <a:pos x="7706" y="666"/>
              </a:cxn>
              <a:cxn ang="0">
                <a:pos x="7522" y="702"/>
              </a:cxn>
              <a:cxn ang="0">
                <a:pos x="7322" y="730"/>
              </a:cxn>
              <a:cxn ang="0">
                <a:pos x="7106" y="750"/>
              </a:cxn>
              <a:cxn ang="0">
                <a:pos x="6872" y="762"/>
              </a:cxn>
              <a:cxn ang="0">
                <a:pos x="6618" y="760"/>
              </a:cxn>
              <a:cxn ang="0">
                <a:pos x="6342" y="750"/>
              </a:cxn>
              <a:cxn ang="0">
                <a:pos x="6042" y="726"/>
              </a:cxn>
              <a:cxn ang="0">
                <a:pos x="5716" y="690"/>
              </a:cxn>
              <a:cxn ang="0">
                <a:pos x="5364" y="642"/>
              </a:cxn>
              <a:cxn ang="0">
                <a:pos x="4982" y="578"/>
              </a:cxn>
              <a:cxn ang="0">
                <a:pos x="4568" y="500"/>
              </a:cxn>
              <a:cxn ang="0">
                <a:pos x="4122" y="406"/>
              </a:cxn>
              <a:cxn ang="0">
                <a:pos x="3640" y="296"/>
              </a:cxn>
              <a:cxn ang="0">
                <a:pos x="3396" y="240"/>
              </a:cxn>
              <a:cxn ang="0">
                <a:pos x="2934" y="148"/>
              </a:cxn>
              <a:cxn ang="0">
                <a:pos x="2512" y="82"/>
              </a:cxn>
              <a:cxn ang="0">
                <a:pos x="2126" y="36"/>
              </a:cxn>
              <a:cxn ang="0">
                <a:pos x="1776" y="10"/>
              </a:cxn>
              <a:cxn ang="0">
                <a:pos x="1462" y="0"/>
              </a:cxn>
              <a:cxn ang="0">
                <a:pos x="1182" y="4"/>
              </a:cxn>
              <a:cxn ang="0">
                <a:pos x="934" y="20"/>
              </a:cxn>
              <a:cxn ang="0">
                <a:pos x="716" y="44"/>
              </a:cxn>
              <a:cxn ang="0">
                <a:pos x="530" y="74"/>
              </a:cxn>
              <a:cxn ang="0">
                <a:pos x="374" y="108"/>
              </a:cxn>
              <a:cxn ang="0">
                <a:pos x="248" y="144"/>
              </a:cxn>
              <a:cxn ang="0">
                <a:pos x="148" y="176"/>
              </a:cxn>
              <a:cxn ang="0">
                <a:pos x="48" y="216"/>
              </a:cxn>
              <a:cxn ang="0">
                <a:pos x="0" y="240"/>
              </a:cxn>
              <a:cxn ang="0">
                <a:pos x="8192" y="1192"/>
              </a:cxn>
              <a:cxn ang="0">
                <a:pos x="8196" y="1186"/>
              </a:cxn>
              <a:cxn ang="0">
                <a:pos x="8196" y="510"/>
              </a:cxn>
              <a:cxn ang="0">
                <a:pos x="8192" y="512"/>
              </a:cxn>
            </a:cxnLst>
            <a:rect l="0" t="0" r="r" b="b"/>
            <a:pathLst>
              <a:path w="8196" h="1192">
                <a:moveTo>
                  <a:pt x="8192" y="512"/>
                </a:moveTo>
                <a:lnTo>
                  <a:pt x="8192" y="512"/>
                </a:lnTo>
                <a:lnTo>
                  <a:pt x="8116" y="542"/>
                </a:lnTo>
                <a:lnTo>
                  <a:pt x="8040" y="570"/>
                </a:lnTo>
                <a:lnTo>
                  <a:pt x="7960" y="596"/>
                </a:lnTo>
                <a:lnTo>
                  <a:pt x="7878" y="620"/>
                </a:lnTo>
                <a:lnTo>
                  <a:pt x="7794" y="644"/>
                </a:lnTo>
                <a:lnTo>
                  <a:pt x="7706" y="666"/>
                </a:lnTo>
                <a:lnTo>
                  <a:pt x="7616" y="684"/>
                </a:lnTo>
                <a:lnTo>
                  <a:pt x="7522" y="702"/>
                </a:lnTo>
                <a:lnTo>
                  <a:pt x="7424" y="718"/>
                </a:lnTo>
                <a:lnTo>
                  <a:pt x="7322" y="730"/>
                </a:lnTo>
                <a:lnTo>
                  <a:pt x="7216" y="742"/>
                </a:lnTo>
                <a:lnTo>
                  <a:pt x="7106" y="750"/>
                </a:lnTo>
                <a:lnTo>
                  <a:pt x="6992" y="758"/>
                </a:lnTo>
                <a:lnTo>
                  <a:pt x="6872" y="762"/>
                </a:lnTo>
                <a:lnTo>
                  <a:pt x="6748" y="762"/>
                </a:lnTo>
                <a:lnTo>
                  <a:pt x="6618" y="760"/>
                </a:lnTo>
                <a:lnTo>
                  <a:pt x="6482" y="756"/>
                </a:lnTo>
                <a:lnTo>
                  <a:pt x="6342" y="750"/>
                </a:lnTo>
                <a:lnTo>
                  <a:pt x="6196" y="740"/>
                </a:lnTo>
                <a:lnTo>
                  <a:pt x="6042" y="726"/>
                </a:lnTo>
                <a:lnTo>
                  <a:pt x="5882" y="710"/>
                </a:lnTo>
                <a:lnTo>
                  <a:pt x="5716" y="690"/>
                </a:lnTo>
                <a:lnTo>
                  <a:pt x="5544" y="668"/>
                </a:lnTo>
                <a:lnTo>
                  <a:pt x="5364" y="642"/>
                </a:lnTo>
                <a:lnTo>
                  <a:pt x="5176" y="612"/>
                </a:lnTo>
                <a:lnTo>
                  <a:pt x="4982" y="578"/>
                </a:lnTo>
                <a:lnTo>
                  <a:pt x="4778" y="540"/>
                </a:lnTo>
                <a:lnTo>
                  <a:pt x="4568" y="500"/>
                </a:lnTo>
                <a:lnTo>
                  <a:pt x="4348" y="454"/>
                </a:lnTo>
                <a:lnTo>
                  <a:pt x="4122" y="406"/>
                </a:lnTo>
                <a:lnTo>
                  <a:pt x="3886" y="354"/>
                </a:lnTo>
                <a:lnTo>
                  <a:pt x="3640" y="296"/>
                </a:lnTo>
                <a:lnTo>
                  <a:pt x="3640" y="296"/>
                </a:lnTo>
                <a:lnTo>
                  <a:pt x="3396" y="240"/>
                </a:lnTo>
                <a:lnTo>
                  <a:pt x="3160" y="192"/>
                </a:lnTo>
                <a:lnTo>
                  <a:pt x="2934" y="148"/>
                </a:lnTo>
                <a:lnTo>
                  <a:pt x="2718" y="112"/>
                </a:lnTo>
                <a:lnTo>
                  <a:pt x="2512" y="82"/>
                </a:lnTo>
                <a:lnTo>
                  <a:pt x="2314" y="56"/>
                </a:lnTo>
                <a:lnTo>
                  <a:pt x="2126" y="36"/>
                </a:lnTo>
                <a:lnTo>
                  <a:pt x="1948" y="20"/>
                </a:lnTo>
                <a:lnTo>
                  <a:pt x="1776" y="10"/>
                </a:lnTo>
                <a:lnTo>
                  <a:pt x="1616" y="2"/>
                </a:lnTo>
                <a:lnTo>
                  <a:pt x="1462" y="0"/>
                </a:lnTo>
                <a:lnTo>
                  <a:pt x="1318" y="0"/>
                </a:lnTo>
                <a:lnTo>
                  <a:pt x="1182" y="4"/>
                </a:lnTo>
                <a:lnTo>
                  <a:pt x="1054" y="10"/>
                </a:lnTo>
                <a:lnTo>
                  <a:pt x="934" y="20"/>
                </a:lnTo>
                <a:lnTo>
                  <a:pt x="822" y="30"/>
                </a:lnTo>
                <a:lnTo>
                  <a:pt x="716" y="44"/>
                </a:lnTo>
                <a:lnTo>
                  <a:pt x="620" y="58"/>
                </a:lnTo>
                <a:lnTo>
                  <a:pt x="530" y="74"/>
                </a:lnTo>
                <a:lnTo>
                  <a:pt x="450" y="92"/>
                </a:lnTo>
                <a:lnTo>
                  <a:pt x="374" y="108"/>
                </a:lnTo>
                <a:lnTo>
                  <a:pt x="308" y="126"/>
                </a:lnTo>
                <a:lnTo>
                  <a:pt x="248" y="144"/>
                </a:lnTo>
                <a:lnTo>
                  <a:pt x="194" y="160"/>
                </a:lnTo>
                <a:lnTo>
                  <a:pt x="148" y="176"/>
                </a:lnTo>
                <a:lnTo>
                  <a:pt x="108" y="192"/>
                </a:lnTo>
                <a:lnTo>
                  <a:pt x="48" y="216"/>
                </a:lnTo>
                <a:lnTo>
                  <a:pt x="12" y="234"/>
                </a:lnTo>
                <a:lnTo>
                  <a:pt x="0" y="240"/>
                </a:lnTo>
                <a:lnTo>
                  <a:pt x="0" y="1192"/>
                </a:lnTo>
                <a:lnTo>
                  <a:pt x="8192" y="1192"/>
                </a:lnTo>
                <a:lnTo>
                  <a:pt x="8192" y="1192"/>
                </a:lnTo>
                <a:lnTo>
                  <a:pt x="8196" y="1186"/>
                </a:lnTo>
                <a:lnTo>
                  <a:pt x="8196" y="1186"/>
                </a:lnTo>
                <a:lnTo>
                  <a:pt x="8196" y="510"/>
                </a:lnTo>
                <a:lnTo>
                  <a:pt x="8196" y="510"/>
                </a:lnTo>
                <a:lnTo>
                  <a:pt x="8192" y="512"/>
                </a:lnTo>
                <a:lnTo>
                  <a:pt x="8192" y="512"/>
                </a:lnTo>
                <a:close/>
              </a:path>
            </a:pathLst>
          </a:custGeom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0032" y="2463560"/>
            <a:ext cx="7772400" cy="1524000"/>
          </a:xfrm>
        </p:spPr>
        <p:txBody>
          <a:bodyPr anchor="t">
            <a:normAutofit/>
          </a:bodyPr>
          <a:lstStyle>
            <a:lvl1pPr algn="ctr">
              <a:defRPr sz="4400" b="0" cap="none"/>
            </a:lvl1pPr>
          </a:lstStyle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67365" y="1437448"/>
            <a:ext cx="6417734" cy="939801"/>
          </a:xfrm>
        </p:spPr>
        <p:txBody>
          <a:bodyPr anchor="b">
            <a:normAutofit/>
          </a:bodyPr>
          <a:lstStyle>
            <a:lvl1pPr marL="0" indent="0" algn="ctr">
              <a:buNone/>
              <a:defRPr sz="2000">
                <a:solidFill>
                  <a:srgbClr val="FFFF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5163672" y="6250164"/>
            <a:ext cx="3786690" cy="365125"/>
          </a:xfrm>
          <a:prstGeom prst="rect">
            <a:avLst/>
          </a:prstGeom>
        </p:spPr>
        <p:txBody>
          <a:bodyPr/>
          <a:lstStyle/>
          <a:p>
            <a:fld id="{5D90AA5D-1E24-49B7-9459-3B7995954E4A}" type="datetimeFigureOut">
              <a:rPr lang="en-GB" smtClean="0"/>
              <a:t>29/06/2015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93638" y="6250164"/>
            <a:ext cx="3786691" cy="365125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3991088" y="6250163"/>
            <a:ext cx="1161826" cy="365125"/>
          </a:xfrm>
          <a:prstGeom prst="rect">
            <a:avLst/>
          </a:prstGeom>
        </p:spPr>
        <p:txBody>
          <a:bodyPr/>
          <a:lstStyle/>
          <a:p>
            <a:fld id="{3267CA0F-5F36-4D47-A667-4C3465A7697A}" type="slidenum">
              <a:rPr lang="en-GB" smtClean="0"/>
              <a:t>‹N°›</a:t>
            </a:fld>
            <a:endParaRPr lang="en-GB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5163672" y="6250164"/>
            <a:ext cx="3786690" cy="365125"/>
          </a:xfrm>
          <a:prstGeom prst="rect">
            <a:avLst/>
          </a:prstGeom>
        </p:spPr>
        <p:txBody>
          <a:bodyPr/>
          <a:lstStyle/>
          <a:p>
            <a:fld id="{5D90AA5D-1E24-49B7-9459-3B7995954E4A}" type="datetimeFigureOut">
              <a:rPr lang="en-GB" smtClean="0"/>
              <a:t>29/06/2015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93638" y="6250164"/>
            <a:ext cx="3786691" cy="365125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3991088" y="6250163"/>
            <a:ext cx="1161826" cy="365125"/>
          </a:xfrm>
          <a:prstGeom prst="rect">
            <a:avLst/>
          </a:prstGeom>
        </p:spPr>
        <p:txBody>
          <a:bodyPr/>
          <a:lstStyle/>
          <a:p>
            <a:fld id="{3267CA0F-5F36-4D47-A667-4C3465A7697A}" type="slidenum">
              <a:rPr lang="en-GB" smtClean="0"/>
              <a:t>‹N°›</a:t>
            </a:fld>
            <a:endParaRPr lang="en-GB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676655" y="2679192"/>
            <a:ext cx="3822192" cy="3447288"/>
          </a:xfrm>
        </p:spPr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2679192"/>
            <a:ext cx="3822192" cy="3447288"/>
          </a:xfrm>
        </p:spPr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smtClean="0"/>
              <a:t>Modifiez le style du titre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6656" y="2678114"/>
            <a:ext cx="3822192" cy="639762"/>
          </a:xfrm>
        </p:spPr>
        <p:txBody>
          <a:bodyPr anchor="ctr"/>
          <a:lstStyle>
            <a:lvl1pPr marL="0" indent="0" algn="ctr">
              <a:buNone/>
              <a:defRPr sz="2400" b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7332" y="3429000"/>
            <a:ext cx="3820055" cy="2697163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8200" y="2678113"/>
            <a:ext cx="3822192" cy="639762"/>
          </a:xfrm>
        </p:spPr>
        <p:txBody>
          <a:bodyPr anchor="ctr"/>
          <a:lstStyle>
            <a:lvl1pPr marL="0" indent="0" algn="ctr">
              <a:buNone/>
              <a:defRPr sz="2400" b="0" i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3429000"/>
            <a:ext cx="3822192" cy="2697163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5163672" y="6250164"/>
            <a:ext cx="3786690" cy="365125"/>
          </a:xfrm>
          <a:prstGeom prst="rect">
            <a:avLst/>
          </a:prstGeom>
        </p:spPr>
        <p:txBody>
          <a:bodyPr/>
          <a:lstStyle/>
          <a:p>
            <a:fld id="{5D90AA5D-1E24-49B7-9459-3B7995954E4A}" type="datetimeFigureOut">
              <a:rPr lang="en-GB" smtClean="0"/>
              <a:t>29/06/2015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193638" y="6250164"/>
            <a:ext cx="3786691" cy="365125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3991088" y="6250163"/>
            <a:ext cx="1161826" cy="365125"/>
          </a:xfrm>
          <a:prstGeom prst="rect">
            <a:avLst/>
          </a:prstGeom>
        </p:spPr>
        <p:txBody>
          <a:bodyPr/>
          <a:lstStyle/>
          <a:p>
            <a:fld id="{3267CA0F-5F36-4D47-A667-4C3465A7697A}" type="slidenum">
              <a:rPr lang="en-GB" smtClean="0"/>
              <a:t>‹N°›</a:t>
            </a:fld>
            <a:endParaRPr lang="en-GB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5163672" y="6250164"/>
            <a:ext cx="3786690" cy="365125"/>
          </a:xfrm>
          <a:prstGeom prst="rect">
            <a:avLst/>
          </a:prstGeom>
        </p:spPr>
        <p:txBody>
          <a:bodyPr/>
          <a:lstStyle/>
          <a:p>
            <a:fld id="{5D90AA5D-1E24-49B7-9459-3B7995954E4A}" type="datetimeFigureOut">
              <a:rPr lang="en-GB" smtClean="0"/>
              <a:t>29/06/2015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193638" y="6250164"/>
            <a:ext cx="3786691" cy="365125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3991088" y="6250163"/>
            <a:ext cx="1161826" cy="365125"/>
          </a:xfrm>
          <a:prstGeom prst="rect">
            <a:avLst/>
          </a:prstGeom>
        </p:spPr>
        <p:txBody>
          <a:bodyPr/>
          <a:lstStyle/>
          <a:p>
            <a:fld id="{3267CA0F-5F36-4D47-A667-4C3465A7697A}" type="slidenum">
              <a:rPr lang="en-GB" smtClean="0"/>
              <a:t>‹N°›</a:t>
            </a:fld>
            <a:endParaRPr lang="en-GB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ounded Rectangle 11"/>
          <p:cNvSpPr/>
          <p:nvPr/>
        </p:nvSpPr>
        <p:spPr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6" name="Group 5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29874"/>
            <a:chOff x="-3905251" y="4294188"/>
            <a:chExt cx="13027839" cy="1892300"/>
          </a:xfrm>
        </p:grpSpPr>
        <p:sp>
          <p:nvSpPr>
            <p:cNvPr id="7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1" name="Freeform 10"/>
            <p:cNvSpPr>
              <a:spLocks/>
            </p:cNvSpPr>
            <p:nvPr/>
          </p:nvSpPr>
          <p:spPr bwMode="hidden">
            <a:xfrm>
              <a:off x="-3905251" y="4294188"/>
              <a:ext cx="13027839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5163672" y="6250164"/>
            <a:ext cx="3786690" cy="365125"/>
          </a:xfrm>
          <a:prstGeom prst="rect">
            <a:avLst/>
          </a:prstGeom>
        </p:spPr>
        <p:txBody>
          <a:bodyPr/>
          <a:lstStyle/>
          <a:p>
            <a:fld id="{5D90AA5D-1E24-49B7-9459-3B7995954E4A}" type="datetimeFigureOut">
              <a:rPr lang="en-GB" smtClean="0"/>
              <a:t>29/06/2015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193638" y="6250164"/>
            <a:ext cx="3786691" cy="365125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3991088" y="6250163"/>
            <a:ext cx="1161826" cy="365125"/>
          </a:xfrm>
          <a:prstGeom prst="rect">
            <a:avLst/>
          </a:prstGeom>
        </p:spPr>
        <p:txBody>
          <a:bodyPr/>
          <a:lstStyle/>
          <a:p>
            <a:fld id="{3267CA0F-5F36-4D47-A667-4C3465A7697A}" type="slidenum">
              <a:rPr lang="en-GB" smtClean="0"/>
              <a:t>‹N°›</a:t>
            </a:fld>
            <a:endParaRPr lang="en-GB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5163672" y="6250164"/>
            <a:ext cx="3786690" cy="365125"/>
          </a:xfrm>
          <a:prstGeom prst="rect">
            <a:avLst/>
          </a:prstGeom>
        </p:spPr>
        <p:txBody>
          <a:bodyPr/>
          <a:lstStyle/>
          <a:p>
            <a:fld id="{5D90AA5D-1E24-49B7-9459-3B7995954E4A}" type="datetimeFigureOut">
              <a:rPr lang="en-GB" smtClean="0"/>
              <a:t>29/06/2015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93638" y="6250164"/>
            <a:ext cx="3786691" cy="365125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3991088" y="6250163"/>
            <a:ext cx="1161826" cy="365125"/>
          </a:xfrm>
          <a:prstGeom prst="rect">
            <a:avLst/>
          </a:prstGeom>
        </p:spPr>
        <p:txBody>
          <a:bodyPr/>
          <a:lstStyle/>
          <a:p>
            <a:fld id="{3267CA0F-5F36-4D47-A667-4C3465A7697A}" type="slidenum">
              <a:rPr lang="en-GB" smtClean="0"/>
              <a:t>‹N°›</a:t>
            </a:fld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4400" y="3581400"/>
            <a:ext cx="3352800" cy="1905001"/>
          </a:xfrm>
        </p:spPr>
        <p:txBody>
          <a:bodyPr anchor="t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800">
                <a:solidFill>
                  <a:schemeClr val="tx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grpSp>
        <p:nvGrpSpPr>
          <p:cNvPr id="2" name="Group 23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31580"/>
            <a:chOff x="-3905250" y="4294188"/>
            <a:chExt cx="13011150" cy="1892300"/>
          </a:xfrm>
        </p:grpSpPr>
        <p:sp>
          <p:nvSpPr>
            <p:cNvPr id="25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8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9" name="Freeform 28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2" name="Title 21"/>
          <p:cNvSpPr>
            <a:spLocks noGrp="1"/>
          </p:cNvSpPr>
          <p:nvPr>
            <p:ph type="title"/>
          </p:nvPr>
        </p:nvSpPr>
        <p:spPr>
          <a:xfrm>
            <a:off x="914400" y="2286000"/>
            <a:ext cx="3352800" cy="1252728"/>
          </a:xfrm>
        </p:spPr>
        <p:txBody>
          <a:bodyPr anchor="b">
            <a:noAutofit/>
          </a:bodyPr>
          <a:lstStyle>
            <a:lvl1pPr algn="l">
              <a:defRPr sz="3200">
                <a:solidFill>
                  <a:schemeClr val="tx2"/>
                </a:solidFill>
              </a:defRPr>
            </a:lvl1pPr>
          </a:lstStyle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51962" y="1828800"/>
            <a:ext cx="3904076" cy="3810000"/>
          </a:xfrm>
        </p:spPr>
        <p:txBody>
          <a:bodyPr anchor="ctr"/>
          <a:lstStyle>
            <a:lvl1pPr>
              <a:buClr>
                <a:schemeClr val="bg1"/>
              </a:buClr>
              <a:defRPr sz="2200">
                <a:solidFill>
                  <a:schemeClr val="tx2"/>
                </a:solidFill>
              </a:defRPr>
            </a:lvl1pPr>
            <a:lvl2pPr>
              <a:buClr>
                <a:schemeClr val="bg1"/>
              </a:buClr>
              <a:defRPr sz="2000">
                <a:solidFill>
                  <a:schemeClr val="tx2"/>
                </a:solidFill>
              </a:defRPr>
            </a:lvl2pPr>
            <a:lvl3pPr>
              <a:buClr>
                <a:schemeClr val="bg1"/>
              </a:buClr>
              <a:defRPr sz="1800">
                <a:solidFill>
                  <a:schemeClr val="tx2"/>
                </a:solidFill>
              </a:defRPr>
            </a:lvl3pPr>
            <a:lvl4pPr>
              <a:buClr>
                <a:schemeClr val="bg1"/>
              </a:buClr>
              <a:defRPr sz="1600">
                <a:solidFill>
                  <a:schemeClr val="tx2"/>
                </a:solidFill>
              </a:defRPr>
            </a:lvl4pPr>
            <a:lvl5pPr>
              <a:buClr>
                <a:schemeClr val="bg1"/>
              </a:buClr>
              <a:defRPr sz="1600">
                <a:solidFill>
                  <a:schemeClr val="tx2"/>
                </a:solidFill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228600" y="228600"/>
            <a:ext cx="8695944" cy="6035040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9" name="Group 8"/>
          <p:cNvGrpSpPr>
            <a:grpSpLocks noChangeAspect="1"/>
          </p:cNvGrpSpPr>
          <p:nvPr/>
        </p:nvGrpSpPr>
        <p:grpSpPr bwMode="hidden">
          <a:xfrm>
            <a:off x="211665" y="5353963"/>
            <a:ext cx="8723376" cy="1331580"/>
            <a:chOff x="-3905250" y="4294188"/>
            <a:chExt cx="13011150" cy="1892300"/>
          </a:xfrm>
        </p:grpSpPr>
        <p:sp>
          <p:nvSpPr>
            <p:cNvPr id="10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4" name="Freeform 10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74155" y="338667"/>
            <a:ext cx="3812645" cy="2429934"/>
          </a:xfrm>
        </p:spPr>
        <p:txBody>
          <a:bodyPr anchor="b">
            <a:normAutofit/>
          </a:bodyPr>
          <a:lstStyle>
            <a:lvl1pPr algn="l">
              <a:defRPr sz="2800" b="0">
                <a:solidFill>
                  <a:srgbClr val="FFFFFF"/>
                </a:solidFill>
              </a:defRPr>
            </a:lvl1pPr>
          </a:lstStyle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868333" y="2785533"/>
            <a:ext cx="3818467" cy="2421467"/>
          </a:xfrm>
        </p:spPr>
        <p:txBody>
          <a:bodyPr>
            <a:normAutofit/>
          </a:bodyPr>
          <a:lstStyle>
            <a:lvl1pPr marL="0" indent="0">
              <a:buNone/>
              <a:defRPr sz="18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5163672" y="6250164"/>
            <a:ext cx="3786690" cy="365125"/>
          </a:xfrm>
          <a:prstGeom prst="rect">
            <a:avLst/>
          </a:prstGeom>
        </p:spPr>
        <p:txBody>
          <a:bodyPr/>
          <a:lstStyle/>
          <a:p>
            <a:fld id="{5D90AA5D-1E24-49B7-9459-3B7995954E4A}" type="datetimeFigureOut">
              <a:rPr lang="en-GB" smtClean="0"/>
              <a:t>29/06/2015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93638" y="6250164"/>
            <a:ext cx="3786691" cy="365125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3991088" y="6250163"/>
            <a:ext cx="1161826" cy="365125"/>
          </a:xfrm>
          <a:prstGeom prst="rect">
            <a:avLst/>
          </a:prstGeom>
        </p:spPr>
        <p:txBody>
          <a:bodyPr/>
          <a:lstStyle/>
          <a:p>
            <a:fld id="{3267CA0F-5F36-4D47-A667-4C3465A7697A}" type="slidenum">
              <a:rPr lang="en-GB" smtClean="0"/>
              <a:t>‹N°›</a:t>
            </a:fld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838200" y="1371600"/>
            <a:ext cx="3566160" cy="2926080"/>
          </a:xfrm>
          <a:prstGeom prst="roundRect">
            <a:avLst>
              <a:gd name="adj" fmla="val 3924"/>
            </a:avLst>
          </a:prstGeom>
          <a:solidFill>
            <a:schemeClr val="accent1"/>
          </a:solidFill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 fov="600000">
              <a:rot lat="240000" lon="19799999" rev="0"/>
            </a:camera>
            <a:lightRig rig="threePt" dir="t">
              <a:rot lat="0" lon="0" rev="2700000"/>
            </a:lightRig>
          </a:scene3d>
          <a:sp3d>
            <a:bevelT w="44450" h="31750"/>
          </a:sp3d>
        </p:spPr>
        <p:txBody>
          <a:bodyPr/>
          <a:lstStyle>
            <a:lvl1pPr marL="0" indent="0" algn="ctr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 smtClean="0"/>
              <a:t>Cliquez sur l'icône pour ajouter une image</a:t>
            </a:r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ctr"/>
          <a:lstStyle>
            <a:lvl1pPr algn="l">
              <a:defRPr/>
            </a:lvl1pPr>
            <a:lvl2pPr algn="l">
              <a:defRPr/>
            </a:lvl2pPr>
            <a:lvl3pPr algn="l">
              <a:defRPr/>
            </a:lvl3pPr>
            <a:lvl4pPr algn="l">
              <a:defRPr/>
            </a:lvl4pPr>
            <a:lvl5pPr algn="l">
              <a:defRPr/>
            </a:lvl5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5163672" y="6250164"/>
            <a:ext cx="3786690" cy="365125"/>
          </a:xfrm>
          <a:prstGeom prst="rect">
            <a:avLst/>
          </a:prstGeom>
        </p:spPr>
        <p:txBody>
          <a:bodyPr/>
          <a:lstStyle/>
          <a:p>
            <a:fld id="{5D90AA5D-1E24-49B7-9459-3B7995954E4A}" type="datetimeFigureOut">
              <a:rPr lang="en-GB" smtClean="0"/>
              <a:t>29/06/2015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93638" y="6250164"/>
            <a:ext cx="3786691" cy="365125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3991088" y="6250163"/>
            <a:ext cx="1161826" cy="365125"/>
          </a:xfrm>
          <a:prstGeom prst="rect">
            <a:avLst/>
          </a:prstGeom>
        </p:spPr>
        <p:txBody>
          <a:bodyPr/>
          <a:lstStyle/>
          <a:p>
            <a:fld id="{3267CA0F-5F36-4D47-A667-4C3465A7697A}" type="slidenum">
              <a:rPr lang="en-GB" smtClean="0"/>
              <a:t>‹N°›</a:t>
            </a:fld>
            <a:endParaRPr lang="en-GB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ounded Rectangle 20"/>
          <p:cNvSpPr/>
          <p:nvPr/>
        </p:nvSpPr>
        <p:spPr bwMode="hidden"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5163672" y="6250164"/>
            <a:ext cx="3786690" cy="365125"/>
          </a:xfrm>
          <a:prstGeom prst="rect">
            <a:avLst/>
          </a:prstGeom>
        </p:spPr>
        <p:txBody>
          <a:bodyPr/>
          <a:lstStyle/>
          <a:p>
            <a:fld id="{5D90AA5D-1E24-49B7-9459-3B7995954E4A}" type="datetimeFigureOut">
              <a:rPr lang="en-GB" smtClean="0"/>
              <a:t>29/06/2015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93638" y="6250164"/>
            <a:ext cx="3786691" cy="365125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3991088" y="6250163"/>
            <a:ext cx="1161826" cy="365125"/>
          </a:xfrm>
          <a:prstGeom prst="rect">
            <a:avLst/>
          </a:prstGeom>
        </p:spPr>
        <p:txBody>
          <a:bodyPr/>
          <a:lstStyle/>
          <a:p>
            <a:fld id="{3267CA0F-5F36-4D47-A667-4C3465A7697A}" type="slidenum">
              <a:rPr lang="en-GB" smtClean="0"/>
              <a:t>‹N°›</a:t>
            </a:fld>
            <a:endParaRPr lang="en-GB"/>
          </a:p>
        </p:txBody>
      </p:sp>
      <p:grpSp>
        <p:nvGrpSpPr>
          <p:cNvPr id="15" name="Group 14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31580"/>
            <a:chOff x="-3905250" y="4294188"/>
            <a:chExt cx="13011150" cy="1892300"/>
          </a:xfrm>
        </p:grpSpPr>
        <p:sp>
          <p:nvSpPr>
            <p:cNvPr id="16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0" name="Freeform 19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1447800"/>
            <a:ext cx="2057400" cy="4487333"/>
          </a:xfrm>
        </p:spPr>
        <p:txBody>
          <a:bodyPr vert="eaVert" anchor="ctr"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447800"/>
            <a:ext cx="6019800" cy="4487334"/>
          </a:xfrm>
        </p:spPr>
        <p:txBody>
          <a:bodyPr vert="eaVert"/>
          <a:lstStyle>
            <a:lvl1pPr>
              <a:buClr>
                <a:schemeClr val="accent1"/>
              </a:buClr>
              <a:defRPr/>
            </a:lvl1pPr>
            <a:lvl2pPr>
              <a:buClr>
                <a:schemeClr val="accent1"/>
              </a:buClr>
              <a:defRPr/>
            </a:lvl2pPr>
            <a:lvl3pPr>
              <a:buClr>
                <a:schemeClr val="accent1"/>
              </a:buClr>
              <a:defRPr/>
            </a:lvl3pPr>
            <a:lvl4pPr>
              <a:buClr>
                <a:schemeClr val="accent1"/>
              </a:buClr>
              <a:defRPr/>
            </a:lvl4pPr>
            <a:lvl5pPr>
              <a:buClr>
                <a:schemeClr val="accent1"/>
              </a:buClr>
              <a:defRPr/>
            </a:lvl5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>
          <a:xfrm>
            <a:off x="228600" y="228600"/>
            <a:ext cx="8695944" cy="2468880"/>
          </a:xfrm>
          <a:prstGeom prst="roundRect">
            <a:avLst>
              <a:gd name="adj" fmla="val 336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8" name="Group 15"/>
          <p:cNvGrpSpPr>
            <a:grpSpLocks noChangeAspect="1"/>
          </p:cNvGrpSpPr>
          <p:nvPr/>
        </p:nvGrpSpPr>
        <p:grpSpPr bwMode="hidden">
          <a:xfrm>
            <a:off x="211665" y="1679429"/>
            <a:ext cx="8723376" cy="1329874"/>
            <a:chOff x="-3905251" y="4294188"/>
            <a:chExt cx="13027839" cy="1892300"/>
          </a:xfrm>
        </p:grpSpPr>
        <p:sp>
          <p:nvSpPr>
            <p:cNvPr id="17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1" name="Freeform 10"/>
            <p:cNvSpPr>
              <a:spLocks/>
            </p:cNvSpPr>
            <p:nvPr/>
          </p:nvSpPr>
          <p:spPr bwMode="hidden">
            <a:xfrm>
              <a:off x="-3905251" y="4294188"/>
              <a:ext cx="13027839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338328"/>
            <a:ext cx="8229600" cy="125272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72067" y="2675467"/>
            <a:ext cx="7408333" cy="345069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29" r:id="rId1"/>
    <p:sldLayoutId id="2147483830" r:id="rId2"/>
    <p:sldLayoutId id="2147483831" r:id="rId3"/>
    <p:sldLayoutId id="2147483832" r:id="rId4"/>
    <p:sldLayoutId id="2147483833" r:id="rId5"/>
    <p:sldLayoutId id="2147483834" r:id="rId6"/>
    <p:sldLayoutId id="2147483835" r:id="rId7"/>
    <p:sldLayoutId id="2147483836" r:id="rId8"/>
    <p:sldLayoutId id="2147483837" r:id="rId9"/>
    <p:sldLayoutId id="2147483838" r:id="rId10"/>
    <p:sldLayoutId id="2147483839" r:id="rId11"/>
  </p:sldLayoutIdLst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rgbClr val="FFFFFF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74320" indent="-27432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576263" indent="-27432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855663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143000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1800" kern="1200">
          <a:solidFill>
            <a:schemeClr val="tx2"/>
          </a:solidFill>
          <a:latin typeface="+mn-lt"/>
          <a:ea typeface="+mn-ea"/>
          <a:cs typeface="+mn-cs"/>
        </a:defRPr>
      </a:lvl4pPr>
      <a:lvl5pPr marL="1463040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1600" kern="1200">
          <a:solidFill>
            <a:schemeClr val="tx2"/>
          </a:solidFill>
          <a:latin typeface="+mn-lt"/>
          <a:ea typeface="+mn-ea"/>
          <a:cs typeface="+mn-cs"/>
        </a:defRPr>
      </a:lvl5pPr>
      <a:lvl6pPr marL="178308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6pPr>
      <a:lvl7pPr marL="210312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7pPr>
      <a:lvl8pPr marL="242316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8pPr>
      <a:lvl9pPr marL="274320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7" Type="http://schemas.openxmlformats.org/officeDocument/2006/relationships/image" Target="../media/image8.jp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jpg"/><Relationship Id="rId5" Type="http://schemas.openxmlformats.org/officeDocument/2006/relationships/image" Target="../media/image6.jpeg"/><Relationship Id="rId4" Type="http://schemas.openxmlformats.org/officeDocument/2006/relationships/image" Target="../media/image5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0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2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7" Type="http://schemas.openxmlformats.org/officeDocument/2006/relationships/image" Target="../media/image16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5.jpeg"/><Relationship Id="rId5" Type="http://schemas.openxmlformats.org/officeDocument/2006/relationships/image" Target="../media/image14.jpeg"/><Relationship Id="rId4" Type="http://schemas.openxmlformats.org/officeDocument/2006/relationships/hyperlink" Target="http://cdn2.scmp.com/sites/default/files/styles/980w/public/2014/10/10/757b1c3c276671ff229099956022b1ad.jpg?itok=Jz25N9KN" TargetMode="Externa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0" y="5661248"/>
            <a:ext cx="1064065" cy="1091570"/>
          </a:xfrm>
          <a:prstGeom prst="rect">
            <a:avLst/>
          </a:prstGeom>
        </p:spPr>
      </p:pic>
      <p:sp>
        <p:nvSpPr>
          <p:cNvPr id="2" name="Titre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fr-FR" dirty="0" smtClean="0"/>
              <a:t>XXIIIème Journée RIPERT</a:t>
            </a:r>
            <a:br>
              <a:rPr lang="fr-FR" dirty="0" smtClean="0"/>
            </a:br>
            <a:r>
              <a:rPr lang="fr-FR" dirty="0" smtClean="0"/>
              <a:t>Actualité du droit maritime et du droit de la mer</a:t>
            </a:r>
            <a:endParaRPr lang="fr-FR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fr-FR" sz="2800" dirty="0" smtClean="0"/>
              <a:t>Fédération Française des Sociétés d’Assurance</a:t>
            </a:r>
          </a:p>
          <a:p>
            <a:r>
              <a:rPr lang="fr-FR" sz="2800" dirty="0" smtClean="0"/>
              <a:t>Paris,  29 juin 2015</a:t>
            </a:r>
            <a:endParaRPr lang="fr-FR" sz="2800" dirty="0"/>
          </a:p>
        </p:txBody>
      </p:sp>
    </p:spTree>
    <p:extLst>
      <p:ext uri="{BB962C8B-B14F-4D97-AF65-F5344CB8AC3E}">
        <p14:creationId xmlns:p14="http://schemas.microsoft.com/office/powerpoint/2010/main" val="25794204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0" y="5661248"/>
            <a:ext cx="1064065" cy="1091570"/>
          </a:xfrm>
          <a:prstGeom prst="rect">
            <a:avLst/>
          </a:prstGeom>
        </p:spPr>
      </p:pic>
      <p:sp>
        <p:nvSpPr>
          <p:cNvPr id="3" name="Titre 2"/>
          <p:cNvSpPr txBox="1">
            <a:spLocks/>
          </p:cNvSpPr>
          <p:nvPr/>
        </p:nvSpPr>
        <p:spPr>
          <a:xfrm>
            <a:off x="457200" y="194312"/>
            <a:ext cx="8229600" cy="498384"/>
          </a:xfrm>
          <a:prstGeom prst="rect">
            <a:avLst/>
          </a:prstGeom>
        </p:spPr>
        <p:txBody>
          <a:bodyPr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rgbClr val="FFFFFF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l"/>
            <a:r>
              <a:rPr lang="en-GB" sz="2400" dirty="0" smtClean="0"/>
              <a:t>Programme RIPERT 2015 </a:t>
            </a:r>
            <a:r>
              <a:rPr lang="en-GB" sz="2400" dirty="0"/>
              <a:t>: 1ère session</a:t>
            </a:r>
            <a:endParaRPr lang="fr-FR" sz="2400" dirty="0"/>
          </a:p>
        </p:txBody>
      </p:sp>
      <p:sp>
        <p:nvSpPr>
          <p:cNvPr id="4" name="ZoneTexte 3"/>
          <p:cNvSpPr txBox="1"/>
          <p:nvPr/>
        </p:nvSpPr>
        <p:spPr>
          <a:xfrm>
            <a:off x="1403648" y="1880240"/>
            <a:ext cx="7488832" cy="56323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AutoNum type="arabicPeriod"/>
            </a:pPr>
            <a:r>
              <a:rPr lang="fr-FR" sz="1600" b="1" dirty="0">
                <a:solidFill>
                  <a:schemeClr val="tx2"/>
                </a:solidFill>
              </a:rPr>
              <a:t>Financements maritimes et choix du </a:t>
            </a:r>
            <a:r>
              <a:rPr lang="fr-FR" sz="1600" b="1" dirty="0" smtClean="0">
                <a:solidFill>
                  <a:schemeClr val="tx2"/>
                </a:solidFill>
              </a:rPr>
              <a:t>pavillon.                                                             Alain </a:t>
            </a:r>
            <a:r>
              <a:rPr lang="fr-FR" sz="1600" b="1" dirty="0">
                <a:solidFill>
                  <a:schemeClr val="tx2"/>
                </a:solidFill>
              </a:rPr>
              <a:t>GAUTRON et </a:t>
            </a:r>
            <a:r>
              <a:rPr lang="fr-FR" sz="1600" b="1" dirty="0" err="1" smtClean="0">
                <a:solidFill>
                  <a:schemeClr val="tx2"/>
                </a:solidFill>
              </a:rPr>
              <a:t>Ezio</a:t>
            </a:r>
            <a:r>
              <a:rPr lang="fr-FR" sz="1600" b="1" dirty="0" smtClean="0">
                <a:solidFill>
                  <a:schemeClr val="tx2"/>
                </a:solidFill>
              </a:rPr>
              <a:t> </a:t>
            </a:r>
            <a:r>
              <a:rPr lang="fr-FR" sz="1600" b="1" dirty="0">
                <a:solidFill>
                  <a:schemeClr val="tx2"/>
                </a:solidFill>
              </a:rPr>
              <a:t>DAL </a:t>
            </a:r>
            <a:r>
              <a:rPr lang="fr-FR" sz="1600" b="1" dirty="0" smtClean="0">
                <a:solidFill>
                  <a:schemeClr val="tx2"/>
                </a:solidFill>
              </a:rPr>
              <a:t>MASO</a:t>
            </a:r>
          </a:p>
          <a:p>
            <a:pPr marL="457200" indent="-457200">
              <a:buAutoNum type="arabicPeriod"/>
            </a:pPr>
            <a:endParaRPr lang="fr-FR" sz="1600" b="1" dirty="0">
              <a:solidFill>
                <a:schemeClr val="tx2"/>
              </a:solidFill>
            </a:endParaRPr>
          </a:p>
          <a:p>
            <a:pPr marL="457200" indent="-457200">
              <a:buAutoNum type="arabicPeriod"/>
            </a:pPr>
            <a:r>
              <a:rPr lang="fr-FR" sz="1600" b="1" dirty="0">
                <a:solidFill>
                  <a:schemeClr val="tx2"/>
                </a:solidFill>
              </a:rPr>
              <a:t>Ebola, nouveau danger </a:t>
            </a:r>
            <a:r>
              <a:rPr lang="fr-FR" sz="1600" b="1" dirty="0" smtClean="0">
                <a:solidFill>
                  <a:schemeClr val="tx2"/>
                </a:solidFill>
              </a:rPr>
              <a:t>maritime.</a:t>
            </a:r>
            <a:r>
              <a:rPr lang="fr-FR" sz="1400" b="1" dirty="0">
                <a:solidFill>
                  <a:schemeClr val="tx2"/>
                </a:solidFill>
              </a:rPr>
              <a:t> </a:t>
            </a:r>
            <a:r>
              <a:rPr lang="fr-FR" sz="1400" b="1" dirty="0" smtClean="0">
                <a:solidFill>
                  <a:schemeClr val="tx2"/>
                </a:solidFill>
              </a:rPr>
              <a:t>    </a:t>
            </a:r>
            <a:r>
              <a:rPr lang="fr-FR" sz="1600" b="1" dirty="0" smtClean="0">
                <a:solidFill>
                  <a:schemeClr val="tx2"/>
                </a:solidFill>
              </a:rPr>
              <a:t>                                                                                     Jean-François </a:t>
            </a:r>
            <a:r>
              <a:rPr lang="fr-FR" sz="1600" b="1" dirty="0">
                <a:solidFill>
                  <a:schemeClr val="tx2"/>
                </a:solidFill>
              </a:rPr>
              <a:t>REBORA</a:t>
            </a:r>
          </a:p>
          <a:p>
            <a:pPr marL="457200" indent="-457200">
              <a:buAutoNum type="arabicPeriod"/>
            </a:pPr>
            <a:endParaRPr lang="fr-FR" sz="1600" b="1" dirty="0" smtClean="0">
              <a:solidFill>
                <a:schemeClr val="tx2"/>
              </a:solidFill>
            </a:endParaRPr>
          </a:p>
          <a:p>
            <a:pPr marL="457200" indent="-457200">
              <a:buAutoNum type="arabicPeriod"/>
            </a:pPr>
            <a:r>
              <a:rPr lang="fr-FR" sz="1600" b="1" dirty="0">
                <a:solidFill>
                  <a:schemeClr val="tx2"/>
                </a:solidFill>
              </a:rPr>
              <a:t>Les usagers des ports maritimes confrontés aux forces créatrices du </a:t>
            </a:r>
            <a:r>
              <a:rPr lang="fr-FR" sz="1600" b="1" dirty="0" smtClean="0">
                <a:solidFill>
                  <a:schemeClr val="tx2"/>
                </a:solidFill>
              </a:rPr>
              <a:t>droit.</a:t>
            </a:r>
            <a:r>
              <a:rPr lang="fr-FR" sz="1600" b="1" dirty="0">
                <a:solidFill>
                  <a:schemeClr val="tx2"/>
                </a:solidFill>
              </a:rPr>
              <a:t> </a:t>
            </a:r>
            <a:r>
              <a:rPr lang="fr-FR" sz="1600" b="1" dirty="0" smtClean="0">
                <a:solidFill>
                  <a:schemeClr val="tx2"/>
                </a:solidFill>
              </a:rPr>
              <a:t>Robert REZENTHEL</a:t>
            </a:r>
          </a:p>
          <a:p>
            <a:pPr marL="457200" indent="-457200">
              <a:buAutoNum type="arabicPeriod"/>
            </a:pPr>
            <a:endParaRPr lang="fr-FR" sz="1600" b="1" dirty="0">
              <a:solidFill>
                <a:schemeClr val="tx2"/>
              </a:solidFill>
            </a:endParaRPr>
          </a:p>
          <a:p>
            <a:pPr marL="457200" indent="-457200">
              <a:buAutoNum type="arabicPeriod"/>
            </a:pPr>
            <a:r>
              <a:rPr lang="fr-FR" sz="1600" b="1" i="1" dirty="0">
                <a:solidFill>
                  <a:schemeClr val="tx2"/>
                </a:solidFill>
              </a:rPr>
              <a:t>Les risques cybernétiques dans le domaine des </a:t>
            </a:r>
            <a:r>
              <a:rPr lang="fr-FR" sz="1600" b="1" i="1" dirty="0" smtClean="0">
                <a:solidFill>
                  <a:schemeClr val="tx2"/>
                </a:solidFill>
              </a:rPr>
              <a:t>transports.                                                          </a:t>
            </a:r>
            <a:r>
              <a:rPr lang="fr-FR" sz="1600" b="1" dirty="0" smtClean="0">
                <a:solidFill>
                  <a:schemeClr val="tx2"/>
                </a:solidFill>
              </a:rPr>
              <a:t>Sébastien LOOTGIETER</a:t>
            </a:r>
          </a:p>
          <a:p>
            <a:pPr marL="457200" indent="-457200">
              <a:buAutoNum type="arabicPeriod"/>
            </a:pPr>
            <a:endParaRPr lang="fr-FR" sz="1600" b="1" dirty="0" smtClean="0">
              <a:solidFill>
                <a:schemeClr val="tx2"/>
              </a:solidFill>
            </a:endParaRPr>
          </a:p>
          <a:p>
            <a:pPr marL="457200" indent="-457200">
              <a:buAutoNum type="arabicPeriod"/>
            </a:pPr>
            <a:r>
              <a:rPr lang="fr-FR" sz="1600" b="1" dirty="0">
                <a:solidFill>
                  <a:schemeClr val="tx2"/>
                </a:solidFill>
              </a:rPr>
              <a:t>La réforme des tribunaux </a:t>
            </a:r>
            <a:r>
              <a:rPr lang="fr-FR" sz="1600" b="1" dirty="0" smtClean="0">
                <a:solidFill>
                  <a:schemeClr val="tx2"/>
                </a:solidFill>
              </a:rPr>
              <a:t>maritimes.                                                                                         Pascale MESNIL</a:t>
            </a:r>
          </a:p>
          <a:p>
            <a:pPr marL="457200" indent="-457200">
              <a:buAutoNum type="arabicPeriod"/>
            </a:pPr>
            <a:endParaRPr lang="fr-FR" sz="1600" b="1" dirty="0" smtClean="0">
              <a:solidFill>
                <a:schemeClr val="tx2"/>
              </a:solidFill>
            </a:endParaRPr>
          </a:p>
          <a:p>
            <a:pPr marL="457200" indent="-457200">
              <a:buAutoNum type="arabicPeriod"/>
            </a:pPr>
            <a:r>
              <a:rPr lang="fr-FR" sz="1600" b="1" dirty="0" smtClean="0">
                <a:solidFill>
                  <a:schemeClr val="tx2"/>
                </a:solidFill>
              </a:rPr>
              <a:t>Les </a:t>
            </a:r>
            <a:r>
              <a:rPr lang="fr-FR" sz="1600" b="1" dirty="0">
                <a:solidFill>
                  <a:schemeClr val="tx2"/>
                </a:solidFill>
              </a:rPr>
              <a:t>consortiums et les alliances (géo)stratégiques dans le transport maritime.                                                                        Laurent FEDI</a:t>
            </a:r>
            <a:endParaRPr lang="fr-FR" sz="1600" b="1" dirty="0" smtClean="0">
              <a:solidFill>
                <a:schemeClr val="tx2"/>
              </a:solidFill>
            </a:endParaRPr>
          </a:p>
          <a:p>
            <a:endParaRPr lang="fr-FR" sz="1600" b="1" dirty="0">
              <a:solidFill>
                <a:schemeClr val="tx2"/>
              </a:solidFill>
            </a:endParaRPr>
          </a:p>
          <a:p>
            <a:pPr marL="457200" indent="-457200">
              <a:buAutoNum type="arabicPeriod"/>
            </a:pPr>
            <a:endParaRPr lang="fr-FR" sz="1600" b="1" dirty="0" smtClean="0">
              <a:solidFill>
                <a:schemeClr val="tx2"/>
              </a:solidFill>
            </a:endParaRPr>
          </a:p>
          <a:p>
            <a:endParaRPr lang="fr-FR" sz="1600" b="1" dirty="0" smtClean="0">
              <a:solidFill>
                <a:schemeClr val="tx2"/>
              </a:solidFill>
            </a:endParaRPr>
          </a:p>
          <a:p>
            <a:pPr marL="457200" indent="-457200">
              <a:buAutoNum type="arabicPeriod"/>
            </a:pPr>
            <a:endParaRPr lang="fr-FR" sz="1600" b="1" dirty="0" smtClean="0">
              <a:solidFill>
                <a:schemeClr val="tx2"/>
              </a:solidFill>
            </a:endParaRPr>
          </a:p>
          <a:p>
            <a:pPr marL="457200" indent="-457200">
              <a:buAutoNum type="arabicPeriod"/>
            </a:pPr>
            <a:endParaRPr lang="fr-FR" sz="1600" b="1" dirty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466458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0" y="5661248"/>
            <a:ext cx="1064065" cy="1091570"/>
          </a:xfrm>
          <a:prstGeom prst="rect">
            <a:avLst/>
          </a:prstGeom>
        </p:spPr>
      </p:pic>
      <p:sp>
        <p:nvSpPr>
          <p:cNvPr id="3" name="Titre 2"/>
          <p:cNvSpPr txBox="1">
            <a:spLocks/>
          </p:cNvSpPr>
          <p:nvPr/>
        </p:nvSpPr>
        <p:spPr>
          <a:xfrm>
            <a:off x="457200" y="194312"/>
            <a:ext cx="8229600" cy="498384"/>
          </a:xfrm>
          <a:prstGeom prst="rect">
            <a:avLst/>
          </a:prstGeom>
        </p:spPr>
        <p:txBody>
          <a:bodyPr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rgbClr val="FFFFFF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l"/>
            <a:r>
              <a:rPr lang="fr-FR" sz="2400" dirty="0" smtClean="0"/>
              <a:t>Financements maritimes et choix du pavillon</a:t>
            </a:r>
            <a:endParaRPr lang="fr-FR" sz="2400" dirty="0"/>
          </a:p>
        </p:txBody>
      </p:sp>
      <p:graphicFrame>
        <p:nvGraphicFramePr>
          <p:cNvPr id="9" name="Graphique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42856804"/>
              </p:ext>
            </p:extLst>
          </p:nvPr>
        </p:nvGraphicFramePr>
        <p:xfrm>
          <a:off x="107504" y="692696"/>
          <a:ext cx="8856984" cy="606012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34785908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0" y="5661248"/>
            <a:ext cx="1064065" cy="1091570"/>
          </a:xfrm>
          <a:prstGeom prst="rect">
            <a:avLst/>
          </a:prstGeom>
        </p:spPr>
      </p:pic>
      <p:sp>
        <p:nvSpPr>
          <p:cNvPr id="3" name="Titre 2"/>
          <p:cNvSpPr txBox="1">
            <a:spLocks/>
          </p:cNvSpPr>
          <p:nvPr/>
        </p:nvSpPr>
        <p:spPr>
          <a:xfrm>
            <a:off x="457200" y="194312"/>
            <a:ext cx="8229600" cy="498384"/>
          </a:xfrm>
          <a:prstGeom prst="rect">
            <a:avLst/>
          </a:prstGeom>
        </p:spPr>
        <p:txBody>
          <a:bodyPr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rgbClr val="FFFFFF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l"/>
            <a:r>
              <a:rPr lang="fr-FR" sz="2400" dirty="0"/>
              <a:t>Ebola, nouveau danger maritime</a:t>
            </a:r>
          </a:p>
        </p:txBody>
      </p:sp>
      <p:pic>
        <p:nvPicPr>
          <p:cNvPr id="5" name="Imag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512" y="692696"/>
            <a:ext cx="8856984" cy="60601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738035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0" y="5661248"/>
            <a:ext cx="1064065" cy="1091570"/>
          </a:xfrm>
          <a:prstGeom prst="rect">
            <a:avLst/>
          </a:prstGeom>
        </p:spPr>
      </p:pic>
      <p:sp>
        <p:nvSpPr>
          <p:cNvPr id="3" name="Titre 2"/>
          <p:cNvSpPr txBox="1">
            <a:spLocks/>
          </p:cNvSpPr>
          <p:nvPr/>
        </p:nvSpPr>
        <p:spPr>
          <a:xfrm>
            <a:off x="179512" y="194312"/>
            <a:ext cx="8229600" cy="498384"/>
          </a:xfrm>
          <a:prstGeom prst="rect">
            <a:avLst/>
          </a:prstGeom>
        </p:spPr>
        <p:txBody>
          <a:bodyPr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rgbClr val="FFFFFF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r"/>
            <a:r>
              <a:rPr lang="fr-FR" sz="2400" dirty="0"/>
              <a:t>Les usagers des ports maritimes confrontés aux forces créatrices du </a:t>
            </a:r>
            <a:r>
              <a:rPr lang="fr-FR" sz="2400" dirty="0" smtClean="0"/>
              <a:t>droit</a:t>
            </a:r>
            <a:endParaRPr lang="fr-FR" sz="2400" dirty="0"/>
          </a:p>
        </p:txBody>
      </p:sp>
      <p:pic>
        <p:nvPicPr>
          <p:cNvPr id="1026" name="Picture 2" descr="http://www.cargos-paquebots.net/Correspondants/E-Bonici/2014/Janvier-2014/Rolldock_Sea_01-2014/Images/04-Rolldock_Sea-Accostage-2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1124297"/>
            <a:ext cx="3351280" cy="22326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http://www.rlebras.com/uploads/images/actualites/déch_bois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72200" y="4570108"/>
            <a:ext cx="2730375" cy="17392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https://reformeportuaire.files.wordpress.com/2010/01/imageport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3404549"/>
            <a:ext cx="3351280" cy="2225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Image 5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35896" y="4570108"/>
            <a:ext cx="2695203" cy="1739212"/>
          </a:xfrm>
          <a:prstGeom prst="rect">
            <a:avLst/>
          </a:prstGeom>
        </p:spPr>
      </p:pic>
      <p:pic>
        <p:nvPicPr>
          <p:cNvPr id="11" name="Image 10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35895" y="1124744"/>
            <a:ext cx="5466679" cy="34126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318793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0" y="5661248"/>
            <a:ext cx="1064065" cy="1091570"/>
          </a:xfrm>
          <a:prstGeom prst="rect">
            <a:avLst/>
          </a:prstGeom>
        </p:spPr>
      </p:pic>
      <p:sp>
        <p:nvSpPr>
          <p:cNvPr id="3" name="Titre 2"/>
          <p:cNvSpPr txBox="1">
            <a:spLocks/>
          </p:cNvSpPr>
          <p:nvPr/>
        </p:nvSpPr>
        <p:spPr>
          <a:xfrm>
            <a:off x="3203848" y="194312"/>
            <a:ext cx="5482952" cy="1074448"/>
          </a:xfrm>
          <a:prstGeom prst="rect">
            <a:avLst/>
          </a:prstGeom>
        </p:spPr>
        <p:txBody>
          <a:bodyPr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rgbClr val="FFFFFF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r"/>
            <a:r>
              <a:rPr lang="fr-FR" sz="2400" dirty="0"/>
              <a:t>Les risques cybernétiques dans le domaine des transports</a:t>
            </a:r>
          </a:p>
        </p:txBody>
      </p:sp>
      <p:pic>
        <p:nvPicPr>
          <p:cNvPr id="15" name="Image 14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705647" y="1644092"/>
            <a:ext cx="7402857" cy="5169284"/>
          </a:xfrm>
          <a:prstGeom prst="rect">
            <a:avLst/>
          </a:prstGeom>
        </p:spPr>
      </p:pic>
      <p:sp>
        <p:nvSpPr>
          <p:cNvPr id="5" name="ZoneTexte 4"/>
          <p:cNvSpPr txBox="1"/>
          <p:nvPr/>
        </p:nvSpPr>
        <p:spPr>
          <a:xfrm>
            <a:off x="1691680" y="1691516"/>
            <a:ext cx="4104456" cy="369332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fr-FR" b="1" dirty="0" smtClean="0"/>
              <a:t>Digitalisation du transport maritime</a:t>
            </a:r>
            <a:endParaRPr lang="fr-FR" b="1" dirty="0"/>
          </a:p>
        </p:txBody>
      </p:sp>
      <p:sp>
        <p:nvSpPr>
          <p:cNvPr id="8" name="ZoneTexte 7"/>
          <p:cNvSpPr txBox="1"/>
          <p:nvPr/>
        </p:nvSpPr>
        <p:spPr>
          <a:xfrm>
            <a:off x="7884368" y="5877272"/>
            <a:ext cx="1224136" cy="92333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fr-FR" b="1" dirty="0" smtClean="0"/>
              <a:t>Tous les secteurs impactés</a:t>
            </a:r>
            <a:endParaRPr lang="fr-FR" b="1" dirty="0"/>
          </a:p>
        </p:txBody>
      </p:sp>
      <p:pic>
        <p:nvPicPr>
          <p:cNvPr id="16" name="Picture 4" descr="http://www.tibco.com/blog/wp-content/uploads/2013/01/Hackers-With-An-Agenda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212976"/>
            <a:ext cx="2232248" cy="16719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056989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0" y="5661248"/>
            <a:ext cx="1064065" cy="1091570"/>
          </a:xfrm>
          <a:prstGeom prst="rect">
            <a:avLst/>
          </a:prstGeom>
        </p:spPr>
      </p:pic>
      <p:sp>
        <p:nvSpPr>
          <p:cNvPr id="3" name="Titre 2"/>
          <p:cNvSpPr txBox="1">
            <a:spLocks/>
          </p:cNvSpPr>
          <p:nvPr/>
        </p:nvSpPr>
        <p:spPr>
          <a:xfrm>
            <a:off x="457200" y="194312"/>
            <a:ext cx="8229600" cy="498384"/>
          </a:xfrm>
          <a:prstGeom prst="rect">
            <a:avLst/>
          </a:prstGeom>
        </p:spPr>
        <p:txBody>
          <a:bodyPr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rgbClr val="FFFFFF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l"/>
            <a:r>
              <a:rPr lang="fr-FR" sz="2400" dirty="0"/>
              <a:t>La réforme des tribunaux </a:t>
            </a:r>
            <a:r>
              <a:rPr lang="fr-FR" sz="2400" dirty="0" smtClean="0"/>
              <a:t>maritimes</a:t>
            </a:r>
            <a:endParaRPr lang="fr-FR" sz="2400" dirty="0"/>
          </a:p>
        </p:txBody>
      </p:sp>
      <p:pic>
        <p:nvPicPr>
          <p:cNvPr id="6" name="Image 5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249" b="4220"/>
          <a:stretch/>
        </p:blipFill>
        <p:spPr>
          <a:xfrm>
            <a:off x="457200" y="1381207"/>
            <a:ext cx="3379506" cy="4136025"/>
          </a:xfrm>
          <a:prstGeom prst="rect">
            <a:avLst/>
          </a:prstGeom>
          <a:ln w="3175">
            <a:solidFill>
              <a:schemeClr val="accent2"/>
            </a:solidFill>
          </a:ln>
        </p:spPr>
      </p:pic>
      <p:pic>
        <p:nvPicPr>
          <p:cNvPr id="2055" name="Picture 7" descr="2482918121_dea49c9340.1278230016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95936" y="1988840"/>
            <a:ext cx="4685480" cy="35106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308755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0" y="5661248"/>
            <a:ext cx="1064065" cy="1091570"/>
          </a:xfrm>
          <a:prstGeom prst="rect">
            <a:avLst/>
          </a:prstGeom>
        </p:spPr>
      </p:pic>
      <p:sp>
        <p:nvSpPr>
          <p:cNvPr id="3" name="Titre 2"/>
          <p:cNvSpPr txBox="1">
            <a:spLocks/>
          </p:cNvSpPr>
          <p:nvPr/>
        </p:nvSpPr>
        <p:spPr>
          <a:xfrm>
            <a:off x="457200" y="194312"/>
            <a:ext cx="8229600" cy="498384"/>
          </a:xfrm>
          <a:prstGeom prst="rect">
            <a:avLst/>
          </a:prstGeom>
        </p:spPr>
        <p:txBody>
          <a:bodyPr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rgbClr val="FFFFFF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l"/>
            <a:r>
              <a:rPr lang="fr-FR" sz="2400" dirty="0"/>
              <a:t>Les consortiums et les alliances </a:t>
            </a:r>
            <a:r>
              <a:rPr lang="fr-FR" sz="2400" dirty="0" smtClean="0"/>
              <a:t>dans </a:t>
            </a:r>
            <a:r>
              <a:rPr lang="fr-FR" sz="2400" dirty="0"/>
              <a:t>le transport maritime</a:t>
            </a:r>
          </a:p>
        </p:txBody>
      </p:sp>
      <p:pic>
        <p:nvPicPr>
          <p:cNvPr id="6" name="Image 5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454" t="2834" r="50000" b="43030"/>
          <a:stretch/>
        </p:blipFill>
        <p:spPr>
          <a:xfrm>
            <a:off x="1475656" y="1138038"/>
            <a:ext cx="3240360" cy="5446547"/>
          </a:xfrm>
          <a:prstGeom prst="rect">
            <a:avLst/>
          </a:prstGeom>
        </p:spPr>
      </p:pic>
      <p:pic>
        <p:nvPicPr>
          <p:cNvPr id="1026" name="Picture 2" descr="The M2 consortium will account for 35 per cent of market share on Asia-Europe trade lanes and 16 per cent on transpacific routes. Photo: AFP">
            <a:hlinkClick r:id="rId4" tooltip="The M2 consortium will account for 35 per cent of market share on Asia-Europe trade lanes and 16 per cent on transpacific routes. Photo: AFP"/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87771" y="1700808"/>
            <a:ext cx="3702612" cy="2300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photo ocean 3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09100" y="4222980"/>
            <a:ext cx="3647299" cy="15822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http://www.seanews.com.tr/images/article/2015_05/148486/03-P3-goes-outU.jp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87771" y="3460321"/>
            <a:ext cx="759941" cy="5356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071024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contenu 1"/>
          <p:cNvSpPr>
            <a:spLocks noGrp="1"/>
          </p:cNvSpPr>
          <p:nvPr>
            <p:ph idx="1"/>
          </p:nvPr>
        </p:nvSpPr>
        <p:spPr>
          <a:xfrm>
            <a:off x="1403648" y="2636912"/>
            <a:ext cx="7654005" cy="4968552"/>
          </a:xfrm>
        </p:spPr>
        <p:txBody>
          <a:bodyPr>
            <a:normAutofit/>
          </a:bodyPr>
          <a:lstStyle/>
          <a:p>
            <a:pPr>
              <a:buFont typeface="Wingdings" pitchFamily="2" charset="2"/>
              <a:buChar char="§"/>
            </a:pPr>
            <a:r>
              <a:rPr lang="fr-FR" sz="1800" b="1" dirty="0"/>
              <a:t>Une nouvelle définition de la notion de navire en droit américain. </a:t>
            </a:r>
          </a:p>
          <a:p>
            <a:pPr marL="0" indent="0">
              <a:buNone/>
            </a:pPr>
            <a:r>
              <a:rPr lang="fr-FR" sz="1800" b="1" dirty="0" smtClean="0"/>
              <a:t>       Me </a:t>
            </a:r>
            <a:r>
              <a:rPr lang="fr-FR" sz="1800" b="1" dirty="0"/>
              <a:t>Christopher </a:t>
            </a:r>
            <a:r>
              <a:rPr lang="fr-FR" sz="1800" b="1" dirty="0" smtClean="0"/>
              <a:t>KENDE</a:t>
            </a:r>
          </a:p>
          <a:p>
            <a:pPr marL="0" indent="0">
              <a:buNone/>
            </a:pPr>
            <a:r>
              <a:rPr lang="fr-FR" sz="1800" b="1" dirty="0" smtClean="0"/>
              <a:t>     Evolution </a:t>
            </a:r>
            <a:r>
              <a:rPr lang="fr-FR" sz="1800" b="1" dirty="0"/>
              <a:t>de la notion de navire en droit français.</a:t>
            </a:r>
          </a:p>
          <a:p>
            <a:pPr marL="0" indent="0">
              <a:buNone/>
            </a:pPr>
            <a:r>
              <a:rPr lang="fr-FR" sz="1800" b="1" dirty="0" smtClean="0"/>
              <a:t>       Stéphane MIRIBEL</a:t>
            </a:r>
          </a:p>
          <a:p>
            <a:pPr>
              <a:buFont typeface="Wingdings" pitchFamily="2" charset="2"/>
              <a:buChar char="§"/>
            </a:pPr>
            <a:r>
              <a:rPr lang="fr-FR" sz="1800" b="1" dirty="0"/>
              <a:t>L’indemnisation des pollutions créées par les activités offshore  </a:t>
            </a:r>
            <a:r>
              <a:rPr lang="fr-FR" sz="1800" b="1" dirty="0" smtClean="0"/>
              <a:t> Luc GRELLET</a:t>
            </a:r>
          </a:p>
          <a:p>
            <a:pPr>
              <a:buFont typeface="Wingdings" pitchFamily="2" charset="2"/>
              <a:buChar char="§"/>
            </a:pPr>
            <a:r>
              <a:rPr lang="fr-FR" sz="1800" b="1" dirty="0" smtClean="0"/>
              <a:t>L’application </a:t>
            </a:r>
            <a:r>
              <a:rPr lang="fr-FR" sz="1800" b="1" dirty="0"/>
              <a:t>de la Convention sur le travail maritime en Afrique francophone</a:t>
            </a:r>
          </a:p>
          <a:p>
            <a:pPr marL="0" indent="0">
              <a:buNone/>
            </a:pPr>
            <a:r>
              <a:rPr lang="fr-FR" sz="1800" b="1" dirty="0" smtClean="0"/>
              <a:t>     Alexandre </a:t>
            </a:r>
            <a:r>
              <a:rPr lang="fr-FR" sz="1800" b="1" dirty="0"/>
              <a:t>CHARBONNEAU</a:t>
            </a:r>
          </a:p>
          <a:p>
            <a:pPr>
              <a:buFont typeface="Wingdings" pitchFamily="2" charset="2"/>
              <a:buChar char="§"/>
            </a:pPr>
            <a:r>
              <a:rPr lang="fr-FR" sz="1800" b="1" dirty="0" smtClean="0"/>
              <a:t>Revue </a:t>
            </a:r>
            <a:r>
              <a:rPr lang="fr-FR" sz="1800" b="1" dirty="0"/>
              <a:t>de la jurisprudence maritime </a:t>
            </a:r>
            <a:r>
              <a:rPr lang="fr-FR" sz="1800" b="1"/>
              <a:t>en </a:t>
            </a:r>
            <a:r>
              <a:rPr lang="fr-FR" sz="1800" b="1" smtClean="0"/>
              <a:t>2014.                                                                </a:t>
            </a:r>
            <a:r>
              <a:rPr lang="fr-FR" sz="1800" b="1" dirty="0" smtClean="0"/>
              <a:t>Philippe </a:t>
            </a:r>
            <a:r>
              <a:rPr lang="fr-FR" sz="1800" b="1" dirty="0"/>
              <a:t>DELEBECQUE</a:t>
            </a:r>
          </a:p>
          <a:p>
            <a:pPr>
              <a:buFont typeface="Wingdings" pitchFamily="2" charset="2"/>
              <a:buChar char="§"/>
            </a:pPr>
            <a:endParaRPr lang="fr-FR" sz="2000" b="1" dirty="0" smtClean="0"/>
          </a:p>
          <a:p>
            <a:pPr>
              <a:buFont typeface="Wingdings" pitchFamily="2" charset="2"/>
              <a:buChar char="§"/>
            </a:pPr>
            <a:endParaRPr lang="fr-FR" sz="2000" b="1" dirty="0" smtClean="0"/>
          </a:p>
          <a:p>
            <a:pPr>
              <a:buFont typeface="Wingdings" pitchFamily="2" charset="2"/>
              <a:buChar char="§"/>
            </a:pPr>
            <a:endParaRPr lang="fr-FR" sz="2000" b="1" dirty="0" smtClean="0"/>
          </a:p>
          <a:p>
            <a:pPr>
              <a:buFont typeface="Wingdings" pitchFamily="2" charset="2"/>
              <a:buChar char="§"/>
            </a:pPr>
            <a:endParaRPr lang="fr-FR" sz="2000" b="1" dirty="0"/>
          </a:p>
        </p:txBody>
      </p:sp>
      <p:sp>
        <p:nvSpPr>
          <p:cNvPr id="3" name="Titr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n-GB" dirty="0" smtClean="0"/>
              <a:t>Programme 2015 : 2e session</a:t>
            </a:r>
            <a:endParaRPr lang="en-GB" dirty="0"/>
          </a:p>
        </p:txBody>
      </p:sp>
      <p:pic>
        <p:nvPicPr>
          <p:cNvPr id="4" name="Image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0" y="5661248"/>
            <a:ext cx="1064065" cy="10915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553475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Vagues">
  <a:themeElements>
    <a:clrScheme name="Vagues">
      <a:dk1>
        <a:sysClr val="windowText" lastClr="000000"/>
      </a:dk1>
      <a:lt1>
        <a:sysClr val="window" lastClr="FFFFFF"/>
      </a:lt1>
      <a:dk2>
        <a:srgbClr val="073E87"/>
      </a:dk2>
      <a:lt2>
        <a:srgbClr val="C6E7FC"/>
      </a:lt2>
      <a:accent1>
        <a:srgbClr val="31B6FD"/>
      </a:accent1>
      <a:accent2>
        <a:srgbClr val="4584D3"/>
      </a:accent2>
      <a:accent3>
        <a:srgbClr val="5BD078"/>
      </a:accent3>
      <a:accent4>
        <a:srgbClr val="A5D028"/>
      </a:accent4>
      <a:accent5>
        <a:srgbClr val="F5C040"/>
      </a:accent5>
      <a:accent6>
        <a:srgbClr val="05E0DB"/>
      </a:accent6>
      <a:hlink>
        <a:srgbClr val="0080FF"/>
      </a:hlink>
      <a:folHlink>
        <a:srgbClr val="5EAEFF"/>
      </a:folHlink>
    </a:clrScheme>
    <a:fontScheme name="Vagues">
      <a:majorFont>
        <a:latin typeface="Candara"/>
        <a:ea typeface=""/>
        <a:cs typeface=""/>
        <a:font script="Jpan" typeface="HGP明朝E"/>
        <a:font script="Hang" typeface="HY그래픽M"/>
        <a:font script="Hans" typeface="华文新魏"/>
        <a:font script="Hant" typeface="標楷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ndara"/>
        <a:ea typeface=""/>
        <a:cs typeface=""/>
        <a:font script="Jpan" typeface="HGP明朝E"/>
        <a:font script="Hang" typeface="HY그래픽M"/>
        <a:font script="Hans" typeface="华文楷体"/>
        <a:font script="Hant" typeface="標楷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Vagues">
      <a:fillStyleLst>
        <a:solidFill>
          <a:schemeClr val="phClr"/>
        </a:solidFill>
        <a:gradFill rotWithShape="1">
          <a:gsLst>
            <a:gs pos="0">
              <a:schemeClr val="phClr">
                <a:tint val="0"/>
              </a:schemeClr>
            </a:gs>
            <a:gs pos="44000">
              <a:schemeClr val="phClr">
                <a:tint val="60000"/>
                <a:satMod val="120000"/>
              </a:schemeClr>
            </a:gs>
            <a:gs pos="100000">
              <a:schemeClr val="phClr">
                <a:tint val="90000"/>
                <a:alpha val="100000"/>
                <a:lumMod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satMod val="120000"/>
                <a:lumMod val="120000"/>
              </a:schemeClr>
            </a:gs>
            <a:gs pos="100000">
              <a:schemeClr val="phClr">
                <a:shade val="89000"/>
                <a:lumMod val="9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lumMod val="8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6360000"/>
            </a:lightRig>
          </a:scene3d>
          <a:sp3d prstMaterial="flat">
            <a:bevelT w="12700" h="12700"/>
          </a:sp3d>
        </a:effectStyle>
        <a:effectStyle>
          <a:effectLst>
            <a:outerShdw blurRad="508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6360000"/>
            </a:lightRig>
          </a:scene3d>
          <a:sp3d contourW="19050" prstMaterial="flat">
            <a:bevelT w="63500" h="63500"/>
            <a:contourClr>
              <a:schemeClr val="phClr">
                <a:shade val="25000"/>
                <a:satMod val="18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40000">
              <a:schemeClr val="phClr">
                <a:tint val="94000"/>
                <a:shade val="94000"/>
                <a:alpha val="100000"/>
                <a:satMod val="114000"/>
                <a:lumMod val="114000"/>
              </a:schemeClr>
            </a:gs>
            <a:gs pos="74000">
              <a:schemeClr val="phClr">
                <a:tint val="94000"/>
                <a:shade val="94000"/>
                <a:satMod val="128000"/>
                <a:lumMod val="100000"/>
              </a:schemeClr>
            </a:gs>
            <a:gs pos="100000">
              <a:schemeClr val="phClr">
                <a:tint val="98000"/>
                <a:shade val="100000"/>
                <a:hueMod val="98000"/>
                <a:satMod val="100000"/>
                <a:lumMod val="74000"/>
              </a:schemeClr>
            </a:gs>
          </a:gsLst>
          <a:path path="circle">
            <a:fillToRect l="20000" t="-40000" r="20000" b="14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tint val="96000"/>
                <a:satMod val="130000"/>
                <a:lumMod val="50000"/>
              </a:schemeClr>
              <a:schemeClr val="phClr">
                <a:tint val="96000"/>
                <a:satMod val="114000"/>
                <a:lumMod val="114000"/>
              </a:schemeClr>
            </a:duotone>
          </a:blip>
          <a:stretch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Waveform</Template>
  <TotalTime>6594</TotalTime>
  <Words>227</Words>
  <Application>Microsoft Office PowerPoint</Application>
  <PresentationFormat>Affichage à l'écran (4:3)</PresentationFormat>
  <Paragraphs>42</Paragraphs>
  <Slides>9</Slides>
  <Notes>2</Notes>
  <HiddenSlides>0</HiddenSlides>
  <MMClips>0</MMClips>
  <ScaleCrop>false</ScaleCrop>
  <HeadingPairs>
    <vt:vector size="4" baseType="variant">
      <vt:variant>
        <vt:lpstr>Thème</vt:lpstr>
      </vt:variant>
      <vt:variant>
        <vt:i4>1</vt:i4>
      </vt:variant>
      <vt:variant>
        <vt:lpstr>Titres des diapositives</vt:lpstr>
      </vt:variant>
      <vt:variant>
        <vt:i4>9</vt:i4>
      </vt:variant>
    </vt:vector>
  </HeadingPairs>
  <TitlesOfParts>
    <vt:vector size="10" baseType="lpstr">
      <vt:lpstr>Vagues</vt:lpstr>
      <vt:lpstr>XXIIIème Journée RIPERT Actualité du droit maritime et du droit de la mer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Programme 2015 : 2e session</vt:lpstr>
    </vt:vector>
  </TitlesOfParts>
  <Company>Bureau Veritas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XXème Journée RIPERT</dc:title>
  <dc:creator>Philippe BOISSON</dc:creator>
  <cp:lastModifiedBy>Philippe BOISSON</cp:lastModifiedBy>
  <cp:revision>63</cp:revision>
  <cp:lastPrinted>2014-06-26T12:58:12Z</cp:lastPrinted>
  <dcterms:created xsi:type="dcterms:W3CDTF">2012-06-25T20:17:00Z</dcterms:created>
  <dcterms:modified xsi:type="dcterms:W3CDTF">2015-06-29T14:33:13Z</dcterms:modified>
</cp:coreProperties>
</file>